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5" r:id="rId3"/>
    <p:sldId id="275" r:id="rId4"/>
    <p:sldId id="274" r:id="rId5"/>
    <p:sldId id="272" r:id="rId6"/>
    <p:sldId id="273" r:id="rId7"/>
    <p:sldId id="270" r:id="rId8"/>
    <p:sldId id="271" r:id="rId9"/>
    <p:sldId id="266" r:id="rId10"/>
    <p:sldId id="269" r:id="rId11"/>
    <p:sldId id="268" r:id="rId12"/>
    <p:sldId id="267" r:id="rId13"/>
    <p:sldId id="276" r:id="rId14"/>
    <p:sldId id="277" r:id="rId15"/>
    <p:sldId id="278" r:id="rId16"/>
    <p:sldId id="280" r:id="rId17"/>
    <p:sldId id="279" r:id="rId18"/>
    <p:sldId id="281" r:id="rId19"/>
    <p:sldId id="257" r:id="rId20"/>
    <p:sldId id="258" r:id="rId21"/>
    <p:sldId id="259" r:id="rId22"/>
    <p:sldId id="261" r:id="rId23"/>
    <p:sldId id="260" r:id="rId24"/>
    <p:sldId id="263" r:id="rId25"/>
    <p:sldId id="264"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73" d="100"/>
          <a:sy n="73" d="100"/>
        </p:scale>
        <p:origin x="-107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User\My%20Documents\Downloads\CODING%20TABLE%20Team%207%20(1).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New%20folder\CODING%20TABLE%20Team%20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Documents%20and%20Settings\User\My%20Documents\Downloads\CODING%20TABLE%20Team%207%20(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Does</a:t>
            </a:r>
            <a:r>
              <a:rPr lang="en-US" baseline="0"/>
              <a:t> anyone in your household smoke?</a:t>
            </a:r>
            <a:endParaRPr lang="en-US"/>
          </a:p>
        </c:rich>
      </c:tx>
      <c:layout/>
      <c:overlay val="0"/>
    </c:title>
    <c:autoTitleDeleted val="0"/>
    <c:plotArea>
      <c:layout/>
      <c:barChart>
        <c:barDir val="col"/>
        <c:grouping val="clustered"/>
        <c:varyColors val="0"/>
        <c:ser>
          <c:idx val="0"/>
          <c:order val="0"/>
          <c:invertIfNegative val="0"/>
          <c:cat>
            <c:strRef>
              <c:f>Sheet1!$R$106:$R$107</c:f>
              <c:strCache>
                <c:ptCount val="2"/>
                <c:pt idx="0">
                  <c:v>yes</c:v>
                </c:pt>
                <c:pt idx="1">
                  <c:v>no</c:v>
                </c:pt>
              </c:strCache>
            </c:strRef>
          </c:cat>
          <c:val>
            <c:numRef>
              <c:f>Sheet1!$AG$32:$AG$33</c:f>
              <c:numCache>
                <c:formatCode>General</c:formatCode>
                <c:ptCount val="2"/>
                <c:pt idx="0">
                  <c:v>43</c:v>
                </c:pt>
                <c:pt idx="1">
                  <c:v>17</c:v>
                </c:pt>
              </c:numCache>
            </c:numRef>
          </c:val>
        </c:ser>
        <c:dLbls>
          <c:showLegendKey val="0"/>
          <c:showVal val="1"/>
          <c:showCatName val="0"/>
          <c:showSerName val="0"/>
          <c:showPercent val="0"/>
          <c:showBubbleSize val="0"/>
        </c:dLbls>
        <c:gapWidth val="150"/>
        <c:axId val="80060800"/>
        <c:axId val="80063488"/>
      </c:barChart>
      <c:catAx>
        <c:axId val="80060800"/>
        <c:scaling>
          <c:orientation val="minMax"/>
        </c:scaling>
        <c:delete val="0"/>
        <c:axPos val="b"/>
        <c:majorTickMark val="out"/>
        <c:minorTickMark val="none"/>
        <c:tickLblPos val="nextTo"/>
        <c:crossAx val="80063488"/>
        <c:crosses val="autoZero"/>
        <c:auto val="1"/>
        <c:lblAlgn val="ctr"/>
        <c:lblOffset val="100"/>
        <c:noMultiLvlLbl val="0"/>
      </c:catAx>
      <c:valAx>
        <c:axId val="80063488"/>
        <c:scaling>
          <c:orientation val="minMax"/>
        </c:scaling>
        <c:delete val="0"/>
        <c:axPos val="l"/>
        <c:majorGridlines/>
        <c:title>
          <c:tx>
            <c:rich>
              <a:bodyPr rot="-5400000" vert="horz"/>
              <a:lstStyle/>
              <a:p>
                <a:pPr>
                  <a:defRPr/>
                </a:pPr>
                <a:r>
                  <a:rPr lang="en-US"/>
                  <a:t>Respondents</a:t>
                </a:r>
              </a:p>
            </c:rich>
          </c:tx>
          <c:layout/>
          <c:overlay val="0"/>
        </c:title>
        <c:numFmt formatCode="General" sourceLinked="1"/>
        <c:majorTickMark val="out"/>
        <c:minorTickMark val="none"/>
        <c:tickLblPos val="nextTo"/>
        <c:crossAx val="80060800"/>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MY"/>
              <a:t>THE</a:t>
            </a:r>
            <a:r>
              <a:rPr lang="en-MY" baseline="0"/>
              <a:t> AGE START SMOKING</a:t>
            </a:r>
            <a:endParaRPr lang="en-MY"/>
          </a:p>
        </c:rich>
      </c:tx>
      <c:layout/>
      <c:overlay val="0"/>
    </c:title>
    <c:autoTitleDeleted val="0"/>
    <c:plotArea>
      <c:layout/>
      <c:barChart>
        <c:barDir val="col"/>
        <c:grouping val="clustered"/>
        <c:varyColors val="0"/>
        <c:ser>
          <c:idx val="0"/>
          <c:order val="0"/>
          <c:invertIfNegative val="0"/>
          <c:cat>
            <c:strRef>
              <c:f>Sheet1!$O$82:$O$86</c:f>
              <c:strCache>
                <c:ptCount val="5"/>
                <c:pt idx="0">
                  <c:v>10-12 years old</c:v>
                </c:pt>
                <c:pt idx="1">
                  <c:v>12-15 years old</c:v>
                </c:pt>
                <c:pt idx="2">
                  <c:v>15-17 years old</c:v>
                </c:pt>
                <c:pt idx="3">
                  <c:v>17-19 years old</c:v>
                </c:pt>
                <c:pt idx="4">
                  <c:v>19 and above</c:v>
                </c:pt>
              </c:strCache>
            </c:strRef>
          </c:cat>
          <c:val>
            <c:numRef>
              <c:f>Sheet1!$P$82:$P$86</c:f>
              <c:numCache>
                <c:formatCode>General</c:formatCode>
                <c:ptCount val="5"/>
                <c:pt idx="0">
                  <c:v>6</c:v>
                </c:pt>
                <c:pt idx="1">
                  <c:v>16</c:v>
                </c:pt>
                <c:pt idx="2">
                  <c:v>15</c:v>
                </c:pt>
                <c:pt idx="3">
                  <c:v>13</c:v>
                </c:pt>
                <c:pt idx="4">
                  <c:v>10</c:v>
                </c:pt>
              </c:numCache>
            </c:numRef>
          </c:val>
        </c:ser>
        <c:dLbls>
          <c:showLegendKey val="0"/>
          <c:showVal val="0"/>
          <c:showCatName val="0"/>
          <c:showSerName val="0"/>
          <c:showPercent val="0"/>
          <c:showBubbleSize val="0"/>
        </c:dLbls>
        <c:gapWidth val="150"/>
        <c:axId val="81299712"/>
        <c:axId val="81301504"/>
      </c:barChart>
      <c:catAx>
        <c:axId val="81299712"/>
        <c:scaling>
          <c:orientation val="minMax"/>
        </c:scaling>
        <c:delete val="0"/>
        <c:axPos val="b"/>
        <c:majorTickMark val="none"/>
        <c:minorTickMark val="none"/>
        <c:tickLblPos val="nextTo"/>
        <c:crossAx val="81301504"/>
        <c:crosses val="autoZero"/>
        <c:auto val="1"/>
        <c:lblAlgn val="ctr"/>
        <c:lblOffset val="100"/>
        <c:noMultiLvlLbl val="0"/>
      </c:catAx>
      <c:valAx>
        <c:axId val="81301504"/>
        <c:scaling>
          <c:orientation val="minMax"/>
        </c:scaling>
        <c:delete val="0"/>
        <c:axPos val="l"/>
        <c:majorGridlines/>
        <c:title>
          <c:tx>
            <c:rich>
              <a:bodyPr/>
              <a:lstStyle/>
              <a:p>
                <a:pPr>
                  <a:defRPr/>
                </a:pPr>
                <a:r>
                  <a:rPr lang="en-MY"/>
                  <a:t>RESPONDENT</a:t>
                </a:r>
              </a:p>
            </c:rich>
          </c:tx>
          <c:layout>
            <c:manualLayout>
              <c:xMode val="edge"/>
              <c:yMode val="edge"/>
              <c:x val="2.5052493438320209E-2"/>
              <c:y val="0.38680737824438738"/>
            </c:manualLayout>
          </c:layout>
          <c:overlay val="0"/>
        </c:title>
        <c:numFmt formatCode="General" sourceLinked="1"/>
        <c:majorTickMark val="none"/>
        <c:minorTickMark val="none"/>
        <c:tickLblPos val="nextTo"/>
        <c:crossAx val="81299712"/>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How</a:t>
            </a:r>
            <a:r>
              <a:rPr lang="en-US" baseline="0"/>
              <a:t> respondent feels when the smoke from their cigarette is inhaled by others</a:t>
            </a:r>
            <a:endParaRPr lang="en-US"/>
          </a:p>
        </c:rich>
      </c:tx>
      <c:layout>
        <c:manualLayout>
          <c:xMode val="edge"/>
          <c:yMode val="edge"/>
          <c:x val="0.12252608456891852"/>
          <c:y val="2.3016854603124959E-2"/>
        </c:manualLayout>
      </c:layout>
      <c:overlay val="0"/>
    </c:title>
    <c:autoTitleDeleted val="0"/>
    <c:plotArea>
      <c:layout/>
      <c:barChart>
        <c:barDir val="col"/>
        <c:grouping val="clustered"/>
        <c:varyColors val="0"/>
        <c:ser>
          <c:idx val="0"/>
          <c:order val="0"/>
          <c:invertIfNegative val="0"/>
          <c:cat>
            <c:strLit>
              <c:ptCount val="5"/>
              <c:pt idx="0">
                <c:v>guilty/feel bad</c:v>
              </c:pt>
              <c:pt idx="1">
                <c:v>don't care</c:v>
              </c:pt>
              <c:pt idx="2">
                <c:v>uncomfortable/annoyed by respondent</c:v>
              </c:pt>
              <c:pt idx="3">
                <c:v>avoid smoking near them</c:v>
              </c:pt>
              <c:pt idx="4">
                <c:v>others</c:v>
              </c:pt>
            </c:strLit>
          </c:cat>
          <c:val>
            <c:numRef>
              <c:f>Sheet1!$B$13:$B$17</c:f>
              <c:numCache>
                <c:formatCode>General</c:formatCode>
                <c:ptCount val="5"/>
                <c:pt idx="0">
                  <c:v>11</c:v>
                </c:pt>
                <c:pt idx="1">
                  <c:v>25</c:v>
                </c:pt>
                <c:pt idx="2">
                  <c:v>4</c:v>
                </c:pt>
                <c:pt idx="3">
                  <c:v>4</c:v>
                </c:pt>
                <c:pt idx="4">
                  <c:v>16</c:v>
                </c:pt>
              </c:numCache>
            </c:numRef>
          </c:val>
        </c:ser>
        <c:dLbls>
          <c:showLegendKey val="0"/>
          <c:showVal val="0"/>
          <c:showCatName val="0"/>
          <c:showSerName val="0"/>
          <c:showPercent val="0"/>
          <c:showBubbleSize val="0"/>
        </c:dLbls>
        <c:gapWidth val="150"/>
        <c:axId val="81322368"/>
        <c:axId val="81323904"/>
      </c:barChart>
      <c:catAx>
        <c:axId val="81322368"/>
        <c:scaling>
          <c:orientation val="minMax"/>
        </c:scaling>
        <c:delete val="0"/>
        <c:axPos val="b"/>
        <c:majorTickMark val="out"/>
        <c:minorTickMark val="none"/>
        <c:tickLblPos val="nextTo"/>
        <c:crossAx val="81323904"/>
        <c:crosses val="autoZero"/>
        <c:auto val="1"/>
        <c:lblAlgn val="ctr"/>
        <c:lblOffset val="100"/>
        <c:noMultiLvlLbl val="0"/>
      </c:catAx>
      <c:valAx>
        <c:axId val="81323904"/>
        <c:scaling>
          <c:orientation val="minMax"/>
        </c:scaling>
        <c:delete val="0"/>
        <c:axPos val="l"/>
        <c:majorGridlines/>
        <c:numFmt formatCode="General" sourceLinked="1"/>
        <c:majorTickMark val="out"/>
        <c:minorTickMark val="none"/>
        <c:tickLblPos val="nextTo"/>
        <c:crossAx val="81322368"/>
        <c:crosses val="autoZero"/>
        <c:crossBetween val="between"/>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Do</a:t>
            </a:r>
            <a:r>
              <a:rPr lang="en-US" baseline="0"/>
              <a:t> smokers know about the bad effects of smoking?</a:t>
            </a:r>
            <a:endParaRPr lang="en-US"/>
          </a:p>
        </c:rich>
      </c:tx>
      <c:layout/>
      <c:overlay val="0"/>
    </c:title>
    <c:autoTitleDeleted val="0"/>
    <c:plotArea>
      <c:layout/>
      <c:barChart>
        <c:barDir val="col"/>
        <c:grouping val="clustered"/>
        <c:varyColors val="0"/>
        <c:ser>
          <c:idx val="0"/>
          <c:order val="0"/>
          <c:invertIfNegative val="0"/>
          <c:cat>
            <c:strLit>
              <c:ptCount val="2"/>
              <c:pt idx="0">
                <c:v>Yes</c:v>
              </c:pt>
              <c:pt idx="1">
                <c:v>No</c:v>
              </c:pt>
            </c:strLit>
          </c:cat>
          <c:val>
            <c:numRef>
              <c:f>Sheet1!$B$2:$B$3</c:f>
              <c:numCache>
                <c:formatCode>General</c:formatCode>
                <c:ptCount val="2"/>
                <c:pt idx="0">
                  <c:v>21</c:v>
                </c:pt>
                <c:pt idx="1">
                  <c:v>39</c:v>
                </c:pt>
              </c:numCache>
            </c:numRef>
          </c:val>
        </c:ser>
        <c:dLbls>
          <c:showLegendKey val="0"/>
          <c:showVal val="0"/>
          <c:showCatName val="0"/>
          <c:showSerName val="0"/>
          <c:showPercent val="0"/>
          <c:showBubbleSize val="0"/>
        </c:dLbls>
        <c:gapWidth val="150"/>
        <c:axId val="81344384"/>
        <c:axId val="81345920"/>
      </c:barChart>
      <c:catAx>
        <c:axId val="81344384"/>
        <c:scaling>
          <c:orientation val="minMax"/>
        </c:scaling>
        <c:delete val="0"/>
        <c:axPos val="b"/>
        <c:majorTickMark val="out"/>
        <c:minorTickMark val="none"/>
        <c:tickLblPos val="nextTo"/>
        <c:crossAx val="81345920"/>
        <c:crosses val="autoZero"/>
        <c:auto val="1"/>
        <c:lblAlgn val="ctr"/>
        <c:lblOffset val="100"/>
        <c:noMultiLvlLbl val="0"/>
      </c:catAx>
      <c:valAx>
        <c:axId val="81345920"/>
        <c:scaling>
          <c:orientation val="minMax"/>
        </c:scaling>
        <c:delete val="0"/>
        <c:axPos val="l"/>
        <c:majorGridlines/>
        <c:numFmt formatCode="General" sourceLinked="1"/>
        <c:majorTickMark val="out"/>
        <c:minorTickMark val="none"/>
        <c:tickLblPos val="nextTo"/>
        <c:crossAx val="81344384"/>
        <c:crosses val="autoZero"/>
        <c:crossBetween val="between"/>
      </c:val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Feelings Trigger</a:t>
            </a:r>
            <a:r>
              <a:rPr lang="en-US" baseline="0"/>
              <a:t> Students to Smoke</a:t>
            </a:r>
            <a:endParaRPr lang="en-US"/>
          </a:p>
        </c:rich>
      </c:tx>
      <c:layout/>
      <c:overlay val="0"/>
    </c:title>
    <c:autoTitleDeleted val="0"/>
    <c:plotArea>
      <c:layout/>
      <c:pieChart>
        <c:varyColors val="1"/>
        <c:ser>
          <c:idx val="0"/>
          <c:order val="0"/>
          <c:dLbls>
            <c:dLbl>
              <c:idx val="2"/>
              <c:layout>
                <c:manualLayout>
                  <c:x val="-1.0936132983377078E-6"/>
                  <c:y val="-0.18471092155147273"/>
                </c:manualLayout>
              </c:layout>
              <c:dLblPos val="bestFit"/>
              <c:showLegendKey val="0"/>
              <c:showVal val="0"/>
              <c:showCatName val="1"/>
              <c:showSerName val="0"/>
              <c:showPercent val="1"/>
              <c:showBubbleSize val="0"/>
            </c:dLbl>
            <c:dLbl>
              <c:idx val="3"/>
              <c:layout>
                <c:manualLayout>
                  <c:x val="0.12109383202099737"/>
                  <c:y val="-0.15305519101778944"/>
                </c:manualLayout>
              </c:layout>
              <c:dLblPos val="bestFit"/>
              <c:showLegendKey val="0"/>
              <c:showVal val="0"/>
              <c:showCatName val="1"/>
              <c:showSerName val="0"/>
              <c:showPercent val="1"/>
              <c:showBubbleSize val="0"/>
            </c:dLbl>
            <c:dLbl>
              <c:idx val="4"/>
              <c:layout>
                <c:manualLayout>
                  <c:x val="8.6282370953630796E-2"/>
                  <c:y val="-3.7857976086322541E-2"/>
                </c:manualLayout>
              </c:layout>
              <c:dLblPos val="bestFit"/>
              <c:showLegendKey val="0"/>
              <c:showVal val="0"/>
              <c:showCatName val="1"/>
              <c:showSerName val="0"/>
              <c:showPercent val="1"/>
              <c:showBubbleSize val="0"/>
            </c:dLbl>
            <c:dLbl>
              <c:idx val="5"/>
              <c:layout>
                <c:manualLayout>
                  <c:x val="0.1250971128608924"/>
                  <c:y val="0.12960775736366284"/>
                </c:manualLayout>
              </c:layout>
              <c:dLblPos val="bestFit"/>
              <c:showLegendKey val="0"/>
              <c:showVal val="0"/>
              <c:showCatName val="1"/>
              <c:showSerName val="0"/>
              <c:showPercent val="1"/>
              <c:showBubbleSize val="0"/>
            </c:dLbl>
            <c:dLbl>
              <c:idx val="6"/>
              <c:layout>
                <c:manualLayout>
                  <c:x val="9.3144356955380578E-2"/>
                  <c:y val="0.1118474773986585"/>
                </c:manualLayout>
              </c:layout>
              <c:tx>
                <c:rich>
                  <a:bodyPr/>
                  <a:lstStyle/>
                  <a:p>
                    <a:r>
                      <a:rPr lang="en-US" sz="800"/>
                      <a:t>Need to concentrate
8</a:t>
                    </a:r>
                    <a:r>
                      <a:rPr lang="en-US"/>
                      <a:t>%</a:t>
                    </a:r>
                  </a:p>
                </c:rich>
              </c:tx>
              <c:dLblPos val="bestFit"/>
              <c:showLegendKey val="0"/>
              <c:showVal val="0"/>
              <c:showCatName val="1"/>
              <c:showSerName val="0"/>
              <c:showPercent val="1"/>
              <c:showBubbleSize val="0"/>
            </c:dLbl>
            <c:dLbl>
              <c:idx val="7"/>
              <c:layout>
                <c:manualLayout>
                  <c:x val="2.4439632545931757E-2"/>
                  <c:y val="0.17901064450277049"/>
                </c:manualLayout>
              </c:layout>
              <c:dLblPos val="bestFit"/>
              <c:showLegendKey val="0"/>
              <c:showVal val="0"/>
              <c:showCatName val="0"/>
              <c:showSerName val="0"/>
              <c:showPercent val="1"/>
              <c:showBubbleSize val="0"/>
            </c:dLbl>
            <c:dLbl>
              <c:idx val="8"/>
              <c:layout>
                <c:manualLayout>
                  <c:x val="1.2183727034120734E-2"/>
                  <c:y val="7.3183143773694961E-2"/>
                </c:manualLayout>
              </c:layout>
              <c:dLblPos val="bestFit"/>
              <c:showLegendKey val="0"/>
              <c:showVal val="0"/>
              <c:showCatName val="0"/>
              <c:showSerName val="0"/>
              <c:showPercent val="1"/>
              <c:showBubbleSize val="0"/>
            </c:dLbl>
            <c:dLblPos val="ctr"/>
            <c:showLegendKey val="0"/>
            <c:showVal val="0"/>
            <c:showCatName val="1"/>
            <c:showSerName val="0"/>
            <c:showPercent val="1"/>
            <c:showBubbleSize val="0"/>
            <c:showLeaderLines val="0"/>
          </c:dLbls>
          <c:cat>
            <c:strLit>
              <c:ptCount val="9"/>
              <c:pt idx="0">
                <c:v>Stress</c:v>
              </c:pt>
              <c:pt idx="1">
                <c:v>Frustration</c:v>
              </c:pt>
              <c:pt idx="2">
                <c:v>Boredom</c:v>
              </c:pt>
              <c:pt idx="3">
                <c:v>Lonely</c:v>
              </c:pt>
              <c:pt idx="4">
                <c:v>Anger</c:v>
              </c:pt>
              <c:pt idx="5">
                <c:v>Sadness</c:v>
              </c:pt>
              <c:pt idx="6">
                <c:v>Need to concentrate</c:v>
              </c:pt>
              <c:pt idx="7">
                <c:v>Want to be like others</c:v>
              </c:pt>
              <c:pt idx="8">
                <c:v>Others</c:v>
              </c:pt>
            </c:strLit>
          </c:cat>
          <c:val>
            <c:numRef>
              <c:f>Sheet1!$B$3:$B$11</c:f>
              <c:numCache>
                <c:formatCode>General</c:formatCode>
                <c:ptCount val="9"/>
                <c:pt idx="0">
                  <c:v>37</c:v>
                </c:pt>
                <c:pt idx="1">
                  <c:v>21</c:v>
                </c:pt>
                <c:pt idx="2">
                  <c:v>22</c:v>
                </c:pt>
                <c:pt idx="3">
                  <c:v>12</c:v>
                </c:pt>
                <c:pt idx="4">
                  <c:v>17</c:v>
                </c:pt>
                <c:pt idx="5">
                  <c:v>14</c:v>
                </c:pt>
                <c:pt idx="6">
                  <c:v>11</c:v>
                </c:pt>
                <c:pt idx="7">
                  <c:v>3</c:v>
                </c:pt>
                <c:pt idx="8">
                  <c:v>1</c:v>
                </c:pt>
              </c:numCache>
            </c:numRef>
          </c:val>
        </c:ser>
        <c:dLbls>
          <c:showLegendKey val="0"/>
          <c:showVal val="0"/>
          <c:showCatName val="0"/>
          <c:showSerName val="0"/>
          <c:showPercent val="0"/>
          <c:showBubbleSize val="0"/>
          <c:showLeaderLines val="0"/>
        </c:dLbls>
        <c:firstSliceAng val="0"/>
      </c:pieChart>
    </c:plotArea>
    <c:legend>
      <c:legendPos val="r"/>
      <c:layout/>
      <c:overlay val="0"/>
      <c:txPr>
        <a:bodyPr/>
        <a:lstStyle/>
        <a:p>
          <a:pPr rtl="0">
            <a:defRPr/>
          </a:pPr>
          <a:endParaRPr lang="en-US"/>
        </a:p>
      </c:txPr>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What people like</a:t>
            </a:r>
            <a:r>
              <a:rPr lang="en-US" baseline="0"/>
              <a:t> most about smoking</a:t>
            </a:r>
            <a:endParaRPr lang="en-US"/>
          </a:p>
        </c:rich>
      </c:tx>
      <c:layout/>
      <c:overlay val="0"/>
    </c:title>
    <c:autoTitleDeleted val="0"/>
    <c:plotArea>
      <c:layout/>
      <c:barChart>
        <c:barDir val="col"/>
        <c:grouping val="clustered"/>
        <c:varyColors val="0"/>
        <c:ser>
          <c:idx val="0"/>
          <c:order val="0"/>
          <c:invertIfNegative val="0"/>
          <c:cat>
            <c:strRef>
              <c:f>Sheet1!$N$76:$N$80</c:f>
              <c:strCache>
                <c:ptCount val="5"/>
                <c:pt idx="0">
                  <c:v>relaxation</c:v>
                </c:pt>
                <c:pt idx="1">
                  <c:v>make more awake</c:v>
                </c:pt>
                <c:pt idx="2">
                  <c:v>focus more</c:v>
                </c:pt>
                <c:pt idx="3">
                  <c:v>just a habit</c:v>
                </c:pt>
                <c:pt idx="4">
                  <c:v>other</c:v>
                </c:pt>
              </c:strCache>
            </c:strRef>
          </c:cat>
          <c:val>
            <c:numRef>
              <c:f>Sheet1!$AD$21:$AD$25</c:f>
              <c:numCache>
                <c:formatCode>General</c:formatCode>
                <c:ptCount val="5"/>
                <c:pt idx="0">
                  <c:v>31</c:v>
                </c:pt>
                <c:pt idx="1">
                  <c:v>16</c:v>
                </c:pt>
                <c:pt idx="2">
                  <c:v>18</c:v>
                </c:pt>
                <c:pt idx="3">
                  <c:v>22</c:v>
                </c:pt>
                <c:pt idx="4">
                  <c:v>4</c:v>
                </c:pt>
              </c:numCache>
            </c:numRef>
          </c:val>
        </c:ser>
        <c:dLbls>
          <c:showLegendKey val="0"/>
          <c:showVal val="1"/>
          <c:showCatName val="0"/>
          <c:showSerName val="0"/>
          <c:showPercent val="0"/>
          <c:showBubbleSize val="0"/>
        </c:dLbls>
        <c:gapWidth val="150"/>
        <c:axId val="81416576"/>
        <c:axId val="81418112"/>
      </c:barChart>
      <c:catAx>
        <c:axId val="81416576"/>
        <c:scaling>
          <c:orientation val="minMax"/>
        </c:scaling>
        <c:delete val="0"/>
        <c:axPos val="b"/>
        <c:majorTickMark val="out"/>
        <c:minorTickMark val="none"/>
        <c:tickLblPos val="nextTo"/>
        <c:crossAx val="81418112"/>
        <c:crosses val="autoZero"/>
        <c:auto val="1"/>
        <c:lblAlgn val="ctr"/>
        <c:lblOffset val="100"/>
        <c:noMultiLvlLbl val="0"/>
      </c:catAx>
      <c:valAx>
        <c:axId val="81418112"/>
        <c:scaling>
          <c:orientation val="minMax"/>
        </c:scaling>
        <c:delete val="0"/>
        <c:axPos val="l"/>
        <c:majorGridlines/>
        <c:title>
          <c:tx>
            <c:rich>
              <a:bodyPr rot="-5400000" vert="horz"/>
              <a:lstStyle/>
              <a:p>
                <a:pPr>
                  <a:defRPr/>
                </a:pPr>
                <a:r>
                  <a:rPr lang="en-US"/>
                  <a:t>Respondents</a:t>
                </a:r>
              </a:p>
            </c:rich>
          </c:tx>
          <c:layout/>
          <c:overlay val="0"/>
        </c:title>
        <c:numFmt formatCode="General" sourceLinked="1"/>
        <c:majorTickMark val="out"/>
        <c:minorTickMark val="none"/>
        <c:tickLblPos val="nextTo"/>
        <c:crossAx val="81416576"/>
        <c:crosses val="autoZero"/>
        <c:crossBetween val="between"/>
      </c:valAx>
    </c:plotArea>
    <c:plotVisOnly val="1"/>
    <c:dispBlanksAs val="gap"/>
    <c:showDLblsOverMax val="0"/>
  </c:chart>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E48C5D1-2C45-534B-A121-1F7BAA41DCA1}" type="datetimeFigureOut">
              <a:rPr lang="en-US" smtClean="0"/>
              <a:pPr/>
              <a:t>5/22/2012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F2D9EA-FF73-8A46-BA6F-A4AFEFE661D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48C5D1-2C45-534B-A121-1F7BAA41DCA1}" type="datetimeFigureOut">
              <a:rPr lang="en-US" smtClean="0"/>
              <a:pPr/>
              <a:t>5/22/2012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F2D9EA-FF73-8A46-BA6F-A4AFEFE661D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48C5D1-2C45-534B-A121-1F7BAA41DCA1}" type="datetimeFigureOut">
              <a:rPr lang="en-US" smtClean="0"/>
              <a:pPr/>
              <a:t>5/22/2012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F2D9EA-FF73-8A46-BA6F-A4AFEFE661D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48C5D1-2C45-534B-A121-1F7BAA41DCA1}" type="datetimeFigureOut">
              <a:rPr lang="en-US" smtClean="0"/>
              <a:pPr/>
              <a:t>5/22/2012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F2D9EA-FF73-8A46-BA6F-A4AFEFE661D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48C5D1-2C45-534B-A121-1F7BAA41DCA1}" type="datetimeFigureOut">
              <a:rPr lang="en-US" smtClean="0"/>
              <a:pPr/>
              <a:t>5/22/2012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F2D9EA-FF73-8A46-BA6F-A4AFEFE661D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E48C5D1-2C45-534B-A121-1F7BAA41DCA1}" type="datetimeFigureOut">
              <a:rPr lang="en-US" smtClean="0"/>
              <a:pPr/>
              <a:t>5/22/2012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F2D9EA-FF73-8A46-BA6F-A4AFEFE661D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E48C5D1-2C45-534B-A121-1F7BAA41DCA1}" type="datetimeFigureOut">
              <a:rPr lang="en-US" smtClean="0"/>
              <a:pPr/>
              <a:t>5/22/2012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AF2D9EA-FF73-8A46-BA6F-A4AFEFE661D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E48C5D1-2C45-534B-A121-1F7BAA41DCA1}" type="datetimeFigureOut">
              <a:rPr lang="en-US" smtClean="0"/>
              <a:pPr/>
              <a:t>5/22/2012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AF2D9EA-FF73-8A46-BA6F-A4AFEFE661D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48C5D1-2C45-534B-A121-1F7BAA41DCA1}" type="datetimeFigureOut">
              <a:rPr lang="en-US" smtClean="0"/>
              <a:pPr/>
              <a:t>5/22/2012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AF2D9EA-FF73-8A46-BA6F-A4AFEFE661D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48C5D1-2C45-534B-A121-1F7BAA41DCA1}" type="datetimeFigureOut">
              <a:rPr lang="en-US" smtClean="0"/>
              <a:pPr/>
              <a:t>5/22/2012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F2D9EA-FF73-8A46-BA6F-A4AFEFE661D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48C5D1-2C45-534B-A121-1F7BAA41DCA1}" type="datetimeFigureOut">
              <a:rPr lang="en-US" smtClean="0"/>
              <a:pPr/>
              <a:t>5/22/2012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F2D9EA-FF73-8A46-BA6F-A4AFEFE661D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48C5D1-2C45-534B-A121-1F7BAA41DCA1}" type="datetimeFigureOut">
              <a:rPr lang="en-US" smtClean="0"/>
              <a:pPr/>
              <a:t>5/22/2012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F2D9EA-FF73-8A46-BA6F-A4AFEFE661D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500444" y="476672"/>
            <a:ext cx="4876800" cy="2569934"/>
          </a:xfrm>
          <a:prstGeom prst="rect">
            <a:avLst/>
          </a:prstGeom>
          <a:noFill/>
        </p:spPr>
        <p:txBody>
          <a:bodyPr wrap="square" rtlCol="0">
            <a:spAutoFit/>
          </a:bodyPr>
          <a:lstStyle/>
          <a:p>
            <a:pPr eaLnBrk="0" hangingPunct="0">
              <a:defRPr/>
            </a:pPr>
            <a:r>
              <a:rPr lang="en-US" sz="2800" b="1" dirty="0" smtClean="0">
                <a:solidFill>
                  <a:schemeClr val="accent5">
                    <a:lumMod val="50000"/>
                  </a:schemeClr>
                </a:solidFill>
                <a:latin typeface="Times New Roman" pitchFamily="18" charset="0"/>
                <a:cs typeface="Times New Roman" pitchFamily="18" charset="0"/>
              </a:rPr>
              <a:t>Factors that exhort UMP students to smoke and their knowledge about bad effects from smoking.</a:t>
            </a:r>
            <a:endParaRPr lang="en-US" sz="2800" b="1" dirty="0">
              <a:solidFill>
                <a:schemeClr val="accent5">
                  <a:lumMod val="50000"/>
                </a:schemeClr>
              </a:solidFill>
              <a:latin typeface="Times New Roman" pitchFamily="18" charset="0"/>
              <a:cs typeface="Times New Roman" pitchFamily="18" charset="0"/>
            </a:endParaRPr>
          </a:p>
          <a:p>
            <a:pPr eaLnBrk="0" hangingPunct="0">
              <a:defRPr/>
            </a:pPr>
            <a:endParaRPr lang="en-US" sz="4900" dirty="0">
              <a:solidFill>
                <a:schemeClr val="accent2">
                  <a:lumMod val="75000"/>
                </a:schemeClr>
              </a:solidFill>
              <a:latin typeface="Arial"/>
              <a:ea typeface="Calibri" pitchFamily="-65" charset="0"/>
              <a:cs typeface="Arial"/>
            </a:endParaRPr>
          </a:p>
        </p:txBody>
      </p:sp>
      <p:sp>
        <p:nvSpPr>
          <p:cNvPr id="2" name="TextBox 1"/>
          <p:cNvSpPr txBox="1"/>
          <p:nvPr/>
        </p:nvSpPr>
        <p:spPr>
          <a:xfrm>
            <a:off x="5940152" y="2204864"/>
            <a:ext cx="2808312" cy="3416320"/>
          </a:xfrm>
          <a:prstGeom prst="rect">
            <a:avLst/>
          </a:prstGeom>
          <a:noFill/>
        </p:spPr>
        <p:txBody>
          <a:bodyPr wrap="square" rtlCol="0">
            <a:spAutoFit/>
          </a:bodyPr>
          <a:lstStyle/>
          <a:p>
            <a:pPr algn="ctr"/>
            <a:r>
              <a:rPr lang="en-US" b="1" dirty="0" smtClean="0">
                <a:solidFill>
                  <a:schemeClr val="accent5">
                    <a:lumMod val="50000"/>
                  </a:schemeClr>
                </a:solidFill>
                <a:latin typeface="Times New Roman" pitchFamily="18" charset="0"/>
                <a:cs typeface="Times New Roman" pitchFamily="18" charset="0"/>
              </a:rPr>
              <a:t>Team 7:</a:t>
            </a:r>
          </a:p>
          <a:p>
            <a:pPr algn="ctr"/>
            <a:endParaRPr lang="en-US" b="1" dirty="0">
              <a:solidFill>
                <a:schemeClr val="accent5">
                  <a:lumMod val="50000"/>
                </a:schemeClr>
              </a:solidFill>
              <a:latin typeface="Times New Roman" pitchFamily="18" charset="0"/>
              <a:cs typeface="Times New Roman" pitchFamily="18" charset="0"/>
            </a:endParaRPr>
          </a:p>
          <a:p>
            <a:r>
              <a:rPr lang="en-US" b="1" dirty="0" smtClean="0">
                <a:solidFill>
                  <a:schemeClr val="accent5">
                    <a:lumMod val="50000"/>
                  </a:schemeClr>
                </a:solidFill>
                <a:latin typeface="Times New Roman" pitchFamily="18" charset="0"/>
                <a:cs typeface="Times New Roman" pitchFamily="18" charset="0"/>
              </a:rPr>
              <a:t>Syed </a:t>
            </a:r>
            <a:r>
              <a:rPr lang="en-US" b="1" dirty="0" err="1" smtClean="0">
                <a:solidFill>
                  <a:schemeClr val="accent5">
                    <a:lumMod val="50000"/>
                  </a:schemeClr>
                </a:solidFill>
                <a:latin typeface="Times New Roman" pitchFamily="18" charset="0"/>
                <a:cs typeface="Times New Roman" pitchFamily="18" charset="0"/>
              </a:rPr>
              <a:t>Muhamad</a:t>
            </a:r>
            <a:r>
              <a:rPr lang="en-US" b="1" dirty="0" smtClean="0">
                <a:solidFill>
                  <a:schemeClr val="accent5">
                    <a:lumMod val="50000"/>
                  </a:schemeClr>
                </a:solidFill>
                <a:latin typeface="Times New Roman" pitchFamily="18" charset="0"/>
                <a:cs typeface="Times New Roman" pitchFamily="18" charset="0"/>
              </a:rPr>
              <a:t> Nabil bin Syed Hassan </a:t>
            </a:r>
          </a:p>
          <a:p>
            <a:r>
              <a:rPr lang="en-US" b="1" dirty="0" smtClean="0">
                <a:solidFill>
                  <a:schemeClr val="accent5">
                    <a:lumMod val="50000"/>
                  </a:schemeClr>
                </a:solidFill>
                <a:latin typeface="Times New Roman" pitchFamily="18" charset="0"/>
                <a:cs typeface="Times New Roman" pitchFamily="18" charset="0"/>
              </a:rPr>
              <a:t>(KC 11068)</a:t>
            </a:r>
          </a:p>
          <a:p>
            <a:endParaRPr lang="en-US" b="1" dirty="0">
              <a:solidFill>
                <a:schemeClr val="accent5">
                  <a:lumMod val="50000"/>
                </a:schemeClr>
              </a:solidFill>
              <a:latin typeface="Times New Roman" pitchFamily="18" charset="0"/>
              <a:cs typeface="Times New Roman" pitchFamily="18" charset="0"/>
            </a:endParaRPr>
          </a:p>
          <a:p>
            <a:r>
              <a:rPr lang="en-US" b="1" dirty="0" err="1" smtClean="0">
                <a:solidFill>
                  <a:schemeClr val="accent5">
                    <a:lumMod val="50000"/>
                  </a:schemeClr>
                </a:solidFill>
                <a:latin typeface="Times New Roman" pitchFamily="18" charset="0"/>
                <a:cs typeface="Times New Roman" pitchFamily="18" charset="0"/>
              </a:rPr>
              <a:t>Nursaifullah</a:t>
            </a:r>
            <a:r>
              <a:rPr lang="en-US" b="1" dirty="0" smtClean="0">
                <a:solidFill>
                  <a:schemeClr val="accent5">
                    <a:lumMod val="50000"/>
                  </a:schemeClr>
                </a:solidFill>
                <a:latin typeface="Times New Roman" pitchFamily="18" charset="0"/>
                <a:cs typeface="Times New Roman" pitchFamily="18" charset="0"/>
              </a:rPr>
              <a:t> bin Mat Nor</a:t>
            </a:r>
          </a:p>
          <a:p>
            <a:r>
              <a:rPr lang="en-US" b="1" dirty="0" smtClean="0">
                <a:solidFill>
                  <a:schemeClr val="accent5">
                    <a:lumMod val="50000"/>
                  </a:schemeClr>
                </a:solidFill>
                <a:latin typeface="Times New Roman" pitchFamily="18" charset="0"/>
                <a:cs typeface="Times New Roman" pitchFamily="18" charset="0"/>
              </a:rPr>
              <a:t>(CA 11122)</a:t>
            </a:r>
          </a:p>
          <a:p>
            <a:endParaRPr lang="en-US" b="1" dirty="0" smtClean="0">
              <a:solidFill>
                <a:schemeClr val="accent5">
                  <a:lumMod val="50000"/>
                </a:schemeClr>
              </a:solidFill>
              <a:latin typeface="Times New Roman" pitchFamily="18" charset="0"/>
              <a:cs typeface="Times New Roman" pitchFamily="18" charset="0"/>
            </a:endParaRPr>
          </a:p>
          <a:p>
            <a:r>
              <a:rPr lang="en-US" b="1" dirty="0" smtClean="0">
                <a:solidFill>
                  <a:schemeClr val="accent5">
                    <a:lumMod val="50000"/>
                  </a:schemeClr>
                </a:solidFill>
                <a:latin typeface="Times New Roman" pitchFamily="18" charset="0"/>
                <a:cs typeface="Times New Roman" pitchFamily="18" charset="0"/>
              </a:rPr>
              <a:t>Muhammad </a:t>
            </a:r>
            <a:r>
              <a:rPr lang="en-US" b="1" dirty="0" err="1" smtClean="0">
                <a:solidFill>
                  <a:schemeClr val="accent5">
                    <a:lumMod val="50000"/>
                  </a:schemeClr>
                </a:solidFill>
                <a:latin typeface="Times New Roman" pitchFamily="18" charset="0"/>
                <a:cs typeface="Times New Roman" pitchFamily="18" charset="0"/>
              </a:rPr>
              <a:t>Khairul</a:t>
            </a:r>
            <a:r>
              <a:rPr lang="en-US" b="1" dirty="0" smtClean="0">
                <a:solidFill>
                  <a:schemeClr val="accent5">
                    <a:lumMod val="50000"/>
                  </a:schemeClr>
                </a:solidFill>
                <a:latin typeface="Times New Roman" pitchFamily="18" charset="0"/>
                <a:cs typeface="Times New Roman" pitchFamily="18" charset="0"/>
              </a:rPr>
              <a:t> </a:t>
            </a:r>
            <a:r>
              <a:rPr lang="en-US" b="1" dirty="0" err="1" smtClean="0">
                <a:solidFill>
                  <a:schemeClr val="accent5">
                    <a:lumMod val="50000"/>
                  </a:schemeClr>
                </a:solidFill>
                <a:latin typeface="Times New Roman" pitchFamily="18" charset="0"/>
                <a:cs typeface="Times New Roman" pitchFamily="18" charset="0"/>
              </a:rPr>
              <a:t>Abidin</a:t>
            </a:r>
            <a:r>
              <a:rPr lang="en-US" b="1" dirty="0" smtClean="0">
                <a:solidFill>
                  <a:schemeClr val="accent5">
                    <a:lumMod val="50000"/>
                  </a:schemeClr>
                </a:solidFill>
                <a:latin typeface="Times New Roman" pitchFamily="18" charset="0"/>
                <a:cs typeface="Times New Roman" pitchFamily="18" charset="0"/>
              </a:rPr>
              <a:t> bin </a:t>
            </a:r>
            <a:r>
              <a:rPr lang="en-US" b="1" dirty="0" err="1" smtClean="0">
                <a:solidFill>
                  <a:schemeClr val="accent5">
                    <a:lumMod val="50000"/>
                  </a:schemeClr>
                </a:solidFill>
                <a:latin typeface="Times New Roman" pitchFamily="18" charset="0"/>
                <a:cs typeface="Times New Roman" pitchFamily="18" charset="0"/>
              </a:rPr>
              <a:t>Safie</a:t>
            </a:r>
            <a:endParaRPr lang="en-US" b="1" dirty="0" smtClean="0">
              <a:solidFill>
                <a:schemeClr val="accent5">
                  <a:lumMod val="50000"/>
                </a:schemeClr>
              </a:solidFill>
              <a:latin typeface="Times New Roman" pitchFamily="18" charset="0"/>
              <a:cs typeface="Times New Roman" pitchFamily="18" charset="0"/>
            </a:endParaRPr>
          </a:p>
          <a:p>
            <a:r>
              <a:rPr lang="en-US" b="1" dirty="0" smtClean="0">
                <a:solidFill>
                  <a:schemeClr val="accent5">
                    <a:lumMod val="50000"/>
                  </a:schemeClr>
                </a:solidFill>
                <a:latin typeface="Times New Roman" pitchFamily="18" charset="0"/>
                <a:cs typeface="Times New Roman" pitchFamily="18" charset="0"/>
              </a:rPr>
              <a:t>(PC 10081)</a:t>
            </a:r>
            <a:endParaRPr lang="en-US" b="1" dirty="0">
              <a:solidFill>
                <a:schemeClr val="accent5">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52536" y="274638"/>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cs typeface="Arial" pitchFamily="34" charset="0"/>
              </a:rPr>
              <a:t>1B:OBSERVATION</a:t>
            </a:r>
            <a:endParaRPr lang="en-MY"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cs typeface="Arial" pitchFamily="34" charset="0"/>
            </a:endParaRPr>
          </a:p>
        </p:txBody>
      </p:sp>
      <p:sp>
        <p:nvSpPr>
          <p:cNvPr id="3" name="Content Placeholder 2"/>
          <p:cNvSpPr txBox="1">
            <a:spLocks/>
          </p:cNvSpPr>
          <p:nvPr/>
        </p:nvSpPr>
        <p:spPr>
          <a:xfrm>
            <a:off x="457200" y="1600200"/>
            <a:ext cx="8229600" cy="452596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a:buNone/>
            </a:pPr>
            <a:r>
              <a:rPr lang="en-US" smtClean="0"/>
              <a:t>    </a:t>
            </a:r>
          </a:p>
          <a:p>
            <a:pPr>
              <a:buFont typeface="Arial"/>
              <a:buNone/>
            </a:pPr>
            <a:r>
              <a:rPr lang="en-US" smtClean="0"/>
              <a:t>   -Are conducted to observe students that smoke outside of class hours and also outside of the campus.</a:t>
            </a:r>
          </a:p>
          <a:p>
            <a:pPr>
              <a:buFont typeface="Arial"/>
              <a:buNone/>
            </a:pPr>
            <a:endParaRPr lang="en-MY" dirty="0"/>
          </a:p>
        </p:txBody>
      </p:sp>
    </p:spTree>
    <p:extLst>
      <p:ext uri="{BB962C8B-B14F-4D97-AF65-F5344CB8AC3E}">
        <p14:creationId xmlns:p14="http://schemas.microsoft.com/office/powerpoint/2010/main" val="36632205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143000"/>
          </a:xfrm>
          <a:prstGeom prst="rect">
            <a:avLst/>
          </a:prstGeom>
        </p:spPr>
        <p:style>
          <a:lnRef idx="2">
            <a:schemeClr val="accent5"/>
          </a:lnRef>
          <a:fillRef idx="1">
            <a:schemeClr val="lt1"/>
          </a:fillRef>
          <a:effectRef idx="0">
            <a:schemeClr val="accent5"/>
          </a:effectRef>
          <a:fontRef idx="minor">
            <a:schemeClr val="dk1"/>
          </a:fontRef>
        </p:style>
        <p:txBody>
          <a:bodyPr/>
          <a:lstStyle>
            <a:lvl1pPr algn="ctr" defTabSz="4572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b="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Data Analysis</a:t>
            </a:r>
            <a:endParaRPr lang="en-MY"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Content Placeholder 2"/>
          <p:cNvSpPr txBox="1">
            <a:spLocks/>
          </p:cNvSpPr>
          <p:nvPr/>
        </p:nvSpPr>
        <p:spPr>
          <a:xfrm>
            <a:off x="457200" y="1600200"/>
            <a:ext cx="8229600" cy="452596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mtClean="0">
                <a:latin typeface="Arial" pitchFamily="34" charset="0"/>
                <a:cs typeface="Arial" pitchFamily="34" charset="0"/>
              </a:rPr>
              <a:t> All the data that will be obtained from the survey questionnaire and observation wii be analyse using specific data analysis procedure</a:t>
            </a:r>
          </a:p>
          <a:p>
            <a:r>
              <a:rPr lang="en-US" smtClean="0">
                <a:latin typeface="Arial" pitchFamily="34" charset="0"/>
                <a:cs typeface="Arial" pitchFamily="34" charset="0"/>
              </a:rPr>
              <a:t> All the data that will be obtained from the survey questionnaire and observation wii be analyse using specific data analysis procedure</a:t>
            </a:r>
            <a:endParaRPr lang="en-MY" dirty="0">
              <a:latin typeface="Arial" pitchFamily="34" charset="0"/>
              <a:cs typeface="Arial" pitchFamily="34" charset="0"/>
            </a:endParaRPr>
          </a:p>
        </p:txBody>
      </p:sp>
    </p:spTree>
    <p:extLst>
      <p:ext uri="{BB962C8B-B14F-4D97-AF65-F5344CB8AC3E}">
        <p14:creationId xmlns:p14="http://schemas.microsoft.com/office/powerpoint/2010/main" val="6858690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179512" y="1412776"/>
            <a:ext cx="8229600" cy="4525963"/>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4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lgn="ctr">
              <a:buFont typeface="Arial"/>
              <a:buNone/>
            </a:pPr>
            <a:r>
              <a:rPr lang="en-US" sz="4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CHAPTER 4          </a:t>
            </a:r>
          </a:p>
          <a:p>
            <a:pPr algn="ctr">
              <a:buFont typeface="Arial"/>
              <a:buNone/>
            </a:pPr>
            <a:r>
              <a:rPr lang="en-US" sz="4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DATA ANALYSIS</a:t>
            </a:r>
            <a:endParaRPr lang="en-MY" sz="4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36855559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5"/>
          <p:cNvGraphicFramePr>
            <a:graphicFrameLocks/>
          </p:cNvGraphicFramePr>
          <p:nvPr/>
        </p:nvGraphicFramePr>
        <p:xfrm>
          <a:off x="304800" y="609600"/>
          <a:ext cx="8229600" cy="5668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387005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251520" y="1124744"/>
            <a:ext cx="8229600" cy="559276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mtClean="0"/>
              <a:t>Shows the number of respondents (students) who have members in their family that smokes in their home</a:t>
            </a:r>
          </a:p>
          <a:p>
            <a:endParaRPr lang="en-US" smtClean="0"/>
          </a:p>
          <a:p>
            <a:r>
              <a:rPr lang="en-US" smtClean="0"/>
              <a:t>Based on our findings, it can be said that UMP students smoke mostly because of influence from family members which also are smokers.</a:t>
            </a:r>
          </a:p>
          <a:p>
            <a:pPr>
              <a:buFont typeface="Arial"/>
              <a:buNone/>
            </a:pPr>
            <a:endParaRPr lang="en-MY" dirty="0"/>
          </a:p>
        </p:txBody>
      </p:sp>
    </p:spTree>
    <p:extLst>
      <p:ext uri="{BB962C8B-B14F-4D97-AF65-F5344CB8AC3E}">
        <p14:creationId xmlns:p14="http://schemas.microsoft.com/office/powerpoint/2010/main" val="36158242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3"/>
          <p:cNvGraphicFramePr>
            <a:graphicFrameLocks/>
          </p:cNvGraphicFramePr>
          <p:nvPr/>
        </p:nvGraphicFramePr>
        <p:xfrm>
          <a:off x="381000" y="457200"/>
          <a:ext cx="8229600" cy="5668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116400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323528" y="1276123"/>
            <a:ext cx="8229600" cy="5592763"/>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mtClean="0"/>
              <a:t>Student started smoking when they were still in primary school. Awareness should be spread by the government not only to secondary schools but also primary schools as well. This can be done by having talks and exhibition on the bad effects of smoking at schools to educate primary students and prevent them from smoking.</a:t>
            </a:r>
            <a:endParaRPr lang="en-MY" smtClean="0"/>
          </a:p>
          <a:p>
            <a:pPr>
              <a:buFont typeface="Arial"/>
              <a:buNone/>
            </a:pPr>
            <a:r>
              <a:rPr lang="en-US" smtClean="0"/>
              <a:t/>
            </a:r>
            <a:br>
              <a:rPr lang="en-US" smtClean="0"/>
            </a:br>
            <a:r>
              <a:rPr lang="en-US" smtClean="0"/>
              <a:t> </a:t>
            </a:r>
            <a:endParaRPr lang="en-MY" smtClean="0"/>
          </a:p>
          <a:p>
            <a:endParaRPr lang="en-MY" dirty="0"/>
          </a:p>
        </p:txBody>
      </p:sp>
    </p:spTree>
    <p:extLst>
      <p:ext uri="{BB962C8B-B14F-4D97-AF65-F5344CB8AC3E}">
        <p14:creationId xmlns:p14="http://schemas.microsoft.com/office/powerpoint/2010/main" val="26356451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4"/>
          <p:cNvGraphicFramePr>
            <a:graphicFrameLocks/>
          </p:cNvGraphicFramePr>
          <p:nvPr/>
        </p:nvGraphicFramePr>
        <p:xfrm>
          <a:off x="457200" y="457200"/>
          <a:ext cx="8229600" cy="5668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137158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457200" y="1628800"/>
            <a:ext cx="8229600" cy="566896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Of the big gap in the total respondents which do not care about others inhaling from their smoke, awareness should spread among students in the universities to educate them about second hand smoke and its effects which is just as devastating as smoking cigarette itself.</a:t>
            </a:r>
            <a:endParaRPr lang="en-MY" dirty="0"/>
          </a:p>
        </p:txBody>
      </p:sp>
    </p:spTree>
    <p:extLst>
      <p:ext uri="{BB962C8B-B14F-4D97-AF65-F5344CB8AC3E}">
        <p14:creationId xmlns:p14="http://schemas.microsoft.com/office/powerpoint/2010/main" val="13706810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3996371452"/>
              </p:ext>
            </p:extLst>
          </p:nvPr>
        </p:nvGraphicFramePr>
        <p:xfrm>
          <a:off x="683568" y="476672"/>
          <a:ext cx="4519930" cy="294132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467544" y="3717032"/>
            <a:ext cx="8064896" cy="2308324"/>
          </a:xfrm>
          <a:prstGeom prst="rect">
            <a:avLst/>
          </a:prstGeom>
          <a:noFill/>
        </p:spPr>
        <p:txBody>
          <a:bodyPr wrap="square" rtlCol="0">
            <a:spAutoFit/>
          </a:bodyPr>
          <a:lstStyle/>
          <a:p>
            <a:r>
              <a:rPr lang="en-US" dirty="0" smtClean="0"/>
              <a:t>Many do not know the health risks and chronic diseases (lung cancer, heart diseases, stroke, erectile dysfunction) that come with smoking. </a:t>
            </a:r>
          </a:p>
          <a:p>
            <a:endParaRPr lang="en-US" dirty="0" smtClean="0"/>
          </a:p>
          <a:p>
            <a:r>
              <a:rPr lang="en-US" dirty="0" smtClean="0"/>
              <a:t>That’s why government obligate tobacco companies to place pictures of these diseases on every cigarette pack.</a:t>
            </a:r>
          </a:p>
          <a:p>
            <a:endParaRPr lang="en-US" dirty="0"/>
          </a:p>
          <a:p>
            <a:r>
              <a:rPr lang="en-US" dirty="0" smtClean="0"/>
              <a:t>Some know about it, but do not buy the hype. The effects are long term, which does not kicks in until later age like 50 years old. They think they are the few lucky ones.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6a00d8341c562c53ef0147e0c93718970b-800wi.jpg"/>
          <p:cNvPicPr>
            <a:picLocks noChangeAspect="1"/>
          </p:cNvPicPr>
          <p:nvPr/>
        </p:nvPicPr>
        <p:blipFill>
          <a:blip r:embed="rId2"/>
          <a:stretch>
            <a:fillRect/>
          </a:stretch>
        </p:blipFill>
        <p:spPr>
          <a:xfrm>
            <a:off x="1115617" y="1988841"/>
            <a:ext cx="1271382" cy="1224135"/>
          </a:xfrm>
          <a:prstGeom prst="rect">
            <a:avLst/>
          </a:prstGeom>
        </p:spPr>
      </p:pic>
      <p:sp>
        <p:nvSpPr>
          <p:cNvPr id="3" name="TextBox 2"/>
          <p:cNvSpPr txBox="1"/>
          <p:nvPr/>
        </p:nvSpPr>
        <p:spPr>
          <a:xfrm>
            <a:off x="4800600" y="1175266"/>
            <a:ext cx="3962400" cy="4524315"/>
          </a:xfrm>
          <a:prstGeom prst="rect">
            <a:avLst/>
          </a:prstGeom>
          <a:noFill/>
        </p:spPr>
        <p:txBody>
          <a:bodyPr wrap="square" rtlCol="0">
            <a:spAutoFit/>
          </a:bodyPr>
          <a:lstStyle/>
          <a:p>
            <a:r>
              <a:rPr lang="en-US" sz="2400" dirty="0" smtClean="0"/>
              <a:t>WHO(1995) – 5 million people die from tobacco related diseases.</a:t>
            </a:r>
          </a:p>
          <a:p>
            <a:endParaRPr lang="en-US" sz="2400" dirty="0" smtClean="0"/>
          </a:p>
          <a:p>
            <a:r>
              <a:rPr lang="en-US" sz="2400" dirty="0" smtClean="0"/>
              <a:t>Smoking causes stroke, heart disease, miscarriage and lung cancer</a:t>
            </a:r>
          </a:p>
          <a:p>
            <a:endParaRPr lang="en-US" sz="2400" dirty="0" smtClean="0"/>
          </a:p>
          <a:p>
            <a:r>
              <a:rPr lang="en-US" sz="2400" dirty="0" err="1" smtClean="0"/>
              <a:t>Redhwan</a:t>
            </a:r>
            <a:r>
              <a:rPr lang="en-US" sz="2400" dirty="0" smtClean="0"/>
              <a:t> Ahmed Al- </a:t>
            </a:r>
            <a:r>
              <a:rPr lang="en-US" sz="2400" dirty="0" err="1" smtClean="0"/>
              <a:t>Naggar</a:t>
            </a:r>
            <a:r>
              <a:rPr lang="en-US" sz="2400" dirty="0" smtClean="0"/>
              <a:t> – most smokers  start smoking during adolescence or early adult</a:t>
            </a:r>
            <a:endParaRPr lang="en-US" sz="2400" dirty="0"/>
          </a:p>
        </p:txBody>
      </p:sp>
    </p:spTree>
    <p:extLst>
      <p:ext uri="{BB962C8B-B14F-4D97-AF65-F5344CB8AC3E}">
        <p14:creationId xmlns:p14="http://schemas.microsoft.com/office/powerpoint/2010/main" val="8231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afterEffect">
                                  <p:stCondLst>
                                    <p:cond delay="0"/>
                                  </p:stCondLst>
                                  <p:childTnLst>
                                    <p:animScale>
                                      <p:cBhvr>
                                        <p:cTn id="6" dur="2000" fill="hold"/>
                                        <p:tgtEl>
                                          <p:spTgt spid="2"/>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5" presetClass="entr" presetSubtype="1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checkerboard(across)">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checkerboard(across)">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 presetClass="entr" presetSubtype="1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checkerboard(across)">
                                      <p:cBhvr>
                                        <p:cTn id="2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2322758509"/>
              </p:ext>
            </p:extLst>
          </p:nvPr>
        </p:nvGraphicFramePr>
        <p:xfrm>
          <a:off x="677726" y="692696"/>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670910" y="4005064"/>
            <a:ext cx="7056784" cy="1200329"/>
          </a:xfrm>
          <a:prstGeom prst="rect">
            <a:avLst/>
          </a:prstGeom>
          <a:noFill/>
        </p:spPr>
        <p:txBody>
          <a:bodyPr wrap="square" rtlCol="0">
            <a:spAutoFit/>
          </a:bodyPr>
          <a:lstStyle/>
          <a:p>
            <a:r>
              <a:rPr lang="en-US" dirty="0" smtClean="0"/>
              <a:t>Stress comes from many aspects:</a:t>
            </a:r>
          </a:p>
          <a:p>
            <a:endParaRPr lang="en-US" dirty="0"/>
          </a:p>
          <a:p>
            <a:r>
              <a:rPr lang="en-US" dirty="0" smtClean="0"/>
              <a:t>Study : </a:t>
            </a:r>
            <a:r>
              <a:rPr lang="en-US" dirty="0" err="1" smtClean="0"/>
              <a:t>eg</a:t>
            </a:r>
            <a:r>
              <a:rPr lang="en-US" dirty="0" smtClean="0"/>
              <a:t>; Low </a:t>
            </a:r>
            <a:r>
              <a:rPr lang="en-US" dirty="0" err="1" smtClean="0"/>
              <a:t>carrymarks</a:t>
            </a:r>
            <a:r>
              <a:rPr lang="en-US" dirty="0" smtClean="0"/>
              <a:t>/CGPA, deadlines, presentation</a:t>
            </a:r>
          </a:p>
          <a:p>
            <a:r>
              <a:rPr lang="en-US" dirty="0" smtClean="0"/>
              <a:t>Life: </a:t>
            </a:r>
            <a:r>
              <a:rPr lang="en-US" dirty="0" err="1" smtClean="0"/>
              <a:t>eg</a:t>
            </a:r>
            <a:r>
              <a:rPr lang="en-US" dirty="0" smtClean="0"/>
              <a:t>; Money, love relationships, pressure from parents, peer pressure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extLst>
              <p:ext uri="{D42A27DB-BD31-4B8C-83A1-F6EECF244321}">
                <p14:modId xmlns:p14="http://schemas.microsoft.com/office/powerpoint/2010/main" val="3918179684"/>
              </p:ext>
            </p:extLst>
          </p:nvPr>
        </p:nvGraphicFramePr>
        <p:xfrm>
          <a:off x="755576" y="548680"/>
          <a:ext cx="4572000" cy="2748280"/>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1043608" y="3317902"/>
            <a:ext cx="5616624" cy="2585323"/>
          </a:xfrm>
          <a:prstGeom prst="rect">
            <a:avLst/>
          </a:prstGeom>
          <a:noFill/>
        </p:spPr>
        <p:txBody>
          <a:bodyPr wrap="square" rtlCol="0">
            <a:spAutoFit/>
          </a:bodyPr>
          <a:lstStyle/>
          <a:p>
            <a:r>
              <a:rPr lang="en-US" dirty="0" smtClean="0"/>
              <a:t>Related to previous graph . When you’re stress, you find ways to relax yourself.</a:t>
            </a:r>
          </a:p>
          <a:p>
            <a:endParaRPr lang="en-US" dirty="0"/>
          </a:p>
          <a:p>
            <a:r>
              <a:rPr lang="en-US" dirty="0" smtClean="0"/>
              <a:t>Shortcut: cigarette, because it can be done anytime and anywhere.</a:t>
            </a:r>
          </a:p>
          <a:p>
            <a:endParaRPr lang="en-US" dirty="0"/>
          </a:p>
          <a:p>
            <a:r>
              <a:rPr lang="en-US" dirty="0" smtClean="0"/>
              <a:t>Alternatives : playing sports, reading books, religious</a:t>
            </a:r>
          </a:p>
          <a:p>
            <a:r>
              <a:rPr lang="en-US" dirty="0"/>
              <a:t> </a:t>
            </a:r>
            <a:r>
              <a:rPr lang="en-US" dirty="0" smtClean="0"/>
              <a:t>                       prayers, or as simple as opening up</a:t>
            </a:r>
          </a:p>
          <a:p>
            <a:r>
              <a:rPr lang="en-US" dirty="0"/>
              <a:t> </a:t>
            </a:r>
            <a:r>
              <a:rPr lang="en-US" dirty="0" smtClean="0"/>
              <a:t>                       to someone.</a:t>
            </a:r>
            <a:endParaRPr lang="en-US" dirty="0"/>
          </a:p>
        </p:txBody>
      </p:sp>
    </p:spTree>
    <p:extLst>
      <p:ext uri="{BB962C8B-B14F-4D97-AF65-F5344CB8AC3E}">
        <p14:creationId xmlns:p14="http://schemas.microsoft.com/office/powerpoint/2010/main" val="27815782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476672"/>
            <a:ext cx="6048672" cy="369332"/>
          </a:xfrm>
          <a:prstGeom prst="rect">
            <a:avLst/>
          </a:prstGeom>
          <a:noFill/>
        </p:spPr>
        <p:txBody>
          <a:bodyPr wrap="square" rtlCol="0">
            <a:spAutoFit/>
          </a:bodyPr>
          <a:lstStyle/>
          <a:p>
            <a:r>
              <a:rPr lang="en-US" dirty="0" smtClean="0"/>
              <a:t>CHAPTER 5 – CONCLUSIONS AND RECOMMENDATIONS</a:t>
            </a:r>
            <a:endParaRPr lang="en-US" dirty="0"/>
          </a:p>
        </p:txBody>
      </p:sp>
      <p:sp>
        <p:nvSpPr>
          <p:cNvPr id="3" name="TextBox 2"/>
          <p:cNvSpPr txBox="1"/>
          <p:nvPr/>
        </p:nvSpPr>
        <p:spPr>
          <a:xfrm>
            <a:off x="539552" y="1412776"/>
            <a:ext cx="8064896" cy="3970318"/>
          </a:xfrm>
          <a:prstGeom prst="rect">
            <a:avLst/>
          </a:prstGeom>
          <a:noFill/>
        </p:spPr>
        <p:txBody>
          <a:bodyPr wrap="square" rtlCol="0">
            <a:spAutoFit/>
          </a:bodyPr>
          <a:lstStyle/>
          <a:p>
            <a:r>
              <a:rPr lang="en-US" dirty="0" smtClean="0"/>
              <a:t>i - Main  </a:t>
            </a:r>
            <a:r>
              <a:rPr lang="en-US" dirty="0"/>
              <a:t>reason </a:t>
            </a:r>
            <a:r>
              <a:rPr lang="en-US" dirty="0" smtClean="0"/>
              <a:t> : STRESS! </a:t>
            </a:r>
          </a:p>
          <a:p>
            <a:endParaRPr lang="en-US" dirty="0"/>
          </a:p>
          <a:p>
            <a:r>
              <a:rPr lang="en-US" dirty="0" smtClean="0"/>
              <a:t>ii - Other factors: influenced from families and friends.</a:t>
            </a:r>
          </a:p>
          <a:p>
            <a:endParaRPr lang="en-US" dirty="0"/>
          </a:p>
          <a:p>
            <a:r>
              <a:rPr lang="en-US" dirty="0" smtClean="0"/>
              <a:t>iii - 27</a:t>
            </a:r>
            <a:r>
              <a:rPr lang="en-US" dirty="0"/>
              <a:t>%  agree  that  by  smoking  cigarette,  it  can  give  them  relaxation  from  </a:t>
            </a:r>
            <a:r>
              <a:rPr lang="en-US" dirty="0" smtClean="0"/>
              <a:t>the</a:t>
            </a:r>
          </a:p>
          <a:p>
            <a:r>
              <a:rPr lang="en-US" dirty="0"/>
              <a:t> </a:t>
            </a:r>
            <a:r>
              <a:rPr lang="en-US" dirty="0" smtClean="0"/>
              <a:t>     stress  </a:t>
            </a:r>
            <a:r>
              <a:rPr lang="en-US" dirty="0"/>
              <a:t>and  also  calm  their  anger  or  </a:t>
            </a:r>
            <a:r>
              <a:rPr lang="en-US" dirty="0" smtClean="0"/>
              <a:t>frustration.</a:t>
            </a:r>
          </a:p>
          <a:p>
            <a:endParaRPr lang="en-US" dirty="0"/>
          </a:p>
          <a:p>
            <a:r>
              <a:rPr lang="en-US" dirty="0" smtClean="0"/>
              <a:t>iv - Age started smoking : mostly 12-15  </a:t>
            </a:r>
            <a:r>
              <a:rPr lang="en-US" dirty="0"/>
              <a:t>years  </a:t>
            </a:r>
            <a:r>
              <a:rPr lang="en-US" dirty="0" smtClean="0"/>
              <a:t>old.</a:t>
            </a:r>
          </a:p>
          <a:p>
            <a:endParaRPr lang="en-US" dirty="0"/>
          </a:p>
          <a:p>
            <a:r>
              <a:rPr lang="en-US" dirty="0" smtClean="0"/>
              <a:t>v - Students lack knowledge of bad effects from smoking to their health.</a:t>
            </a:r>
          </a:p>
          <a:p>
            <a:endParaRPr lang="en-US" dirty="0"/>
          </a:p>
          <a:p>
            <a:r>
              <a:rPr lang="en-US" dirty="0" smtClean="0"/>
              <a:t>vi - They  </a:t>
            </a:r>
            <a:r>
              <a:rPr lang="en-US" dirty="0"/>
              <a:t>are  unaware  of  the  second  hand  smoke  </a:t>
            </a:r>
            <a:r>
              <a:rPr lang="en-US" dirty="0" smtClean="0"/>
              <a:t>effects, which means they</a:t>
            </a:r>
          </a:p>
          <a:p>
            <a:r>
              <a:rPr lang="en-US" dirty="0"/>
              <a:t> </a:t>
            </a:r>
            <a:r>
              <a:rPr lang="en-US" dirty="0" smtClean="0"/>
              <a:t>     does not that people around them are exposed to same health risk as</a:t>
            </a:r>
          </a:p>
          <a:p>
            <a:r>
              <a:rPr lang="en-US" dirty="0"/>
              <a:t> </a:t>
            </a:r>
            <a:r>
              <a:rPr lang="en-US" dirty="0" smtClean="0"/>
              <a:t>     themselves.</a:t>
            </a:r>
          </a:p>
        </p:txBody>
      </p:sp>
    </p:spTree>
    <p:extLst>
      <p:ext uri="{BB962C8B-B14F-4D97-AF65-F5344CB8AC3E}">
        <p14:creationId xmlns:p14="http://schemas.microsoft.com/office/powerpoint/2010/main" val="6475467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1196752"/>
            <a:ext cx="5760640" cy="2862322"/>
          </a:xfrm>
          <a:prstGeom prst="rect">
            <a:avLst/>
          </a:prstGeom>
          <a:noFill/>
        </p:spPr>
        <p:txBody>
          <a:bodyPr wrap="square" rtlCol="0">
            <a:spAutoFit/>
          </a:bodyPr>
          <a:lstStyle/>
          <a:p>
            <a:r>
              <a:rPr lang="en-US" dirty="0" smtClean="0"/>
              <a:t>Limitations of the study :</a:t>
            </a:r>
          </a:p>
          <a:p>
            <a:endParaRPr lang="en-US" dirty="0"/>
          </a:p>
          <a:p>
            <a:r>
              <a:rPr lang="en-US" dirty="0" smtClean="0"/>
              <a:t>i - Not </a:t>
            </a:r>
            <a:r>
              <a:rPr lang="en-US" dirty="0"/>
              <a:t>enough </a:t>
            </a:r>
            <a:r>
              <a:rPr lang="en-US" dirty="0" smtClean="0"/>
              <a:t>time.</a:t>
            </a:r>
          </a:p>
          <a:p>
            <a:endParaRPr lang="en-US" dirty="0"/>
          </a:p>
          <a:p>
            <a:r>
              <a:rPr lang="en-US" dirty="0" smtClean="0"/>
              <a:t>ii - Some </a:t>
            </a:r>
            <a:r>
              <a:rPr lang="en-US" dirty="0"/>
              <a:t>of the respondents </a:t>
            </a:r>
            <a:r>
              <a:rPr lang="en-US" dirty="0" smtClean="0"/>
              <a:t>gave inappropriate answers.</a:t>
            </a:r>
          </a:p>
          <a:p>
            <a:endParaRPr lang="en-US" dirty="0"/>
          </a:p>
          <a:p>
            <a:r>
              <a:rPr lang="en-US" dirty="0" smtClean="0"/>
              <a:t>iii- Not </a:t>
            </a:r>
            <a:r>
              <a:rPr lang="en-US" dirty="0"/>
              <a:t>many articles that </a:t>
            </a:r>
            <a:r>
              <a:rPr lang="en-US" dirty="0" smtClean="0"/>
              <a:t>SPECIFICALLY </a:t>
            </a:r>
            <a:r>
              <a:rPr lang="en-US" dirty="0"/>
              <a:t>focus on the </a:t>
            </a:r>
            <a:r>
              <a:rPr lang="en-US" dirty="0" smtClean="0"/>
              <a:t>study</a:t>
            </a:r>
          </a:p>
          <a:p>
            <a:r>
              <a:rPr lang="en-US" dirty="0"/>
              <a:t> </a:t>
            </a:r>
            <a:r>
              <a:rPr lang="en-US" dirty="0" smtClean="0"/>
              <a:t>    of smoking </a:t>
            </a:r>
            <a:r>
              <a:rPr lang="en-US" dirty="0"/>
              <a:t>among Malaysian </a:t>
            </a:r>
            <a:r>
              <a:rPr lang="en-US" dirty="0" smtClean="0"/>
              <a:t>university students.</a:t>
            </a:r>
          </a:p>
          <a:p>
            <a:endParaRPr lang="en-US" dirty="0"/>
          </a:p>
          <a:p>
            <a:r>
              <a:rPr lang="en-US" dirty="0" smtClean="0"/>
              <a:t>iv - Too </a:t>
            </a:r>
            <a:r>
              <a:rPr lang="en-US" dirty="0"/>
              <a:t>many open-ended </a:t>
            </a:r>
            <a:r>
              <a:rPr lang="en-US" dirty="0" smtClean="0"/>
              <a:t>questions.</a:t>
            </a:r>
            <a:endParaRPr lang="en-US" dirty="0"/>
          </a:p>
        </p:txBody>
      </p:sp>
    </p:spTree>
    <p:extLst>
      <p:ext uri="{BB962C8B-B14F-4D97-AF65-F5344CB8AC3E}">
        <p14:creationId xmlns:p14="http://schemas.microsoft.com/office/powerpoint/2010/main" val="38224329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476672"/>
            <a:ext cx="6408712" cy="3693319"/>
          </a:xfrm>
          <a:prstGeom prst="rect">
            <a:avLst/>
          </a:prstGeom>
          <a:noFill/>
        </p:spPr>
        <p:txBody>
          <a:bodyPr wrap="square" rtlCol="0">
            <a:spAutoFit/>
          </a:bodyPr>
          <a:lstStyle/>
          <a:p>
            <a:r>
              <a:rPr lang="en-US" dirty="0" smtClean="0"/>
              <a:t>Suggestions for further study :</a:t>
            </a:r>
          </a:p>
          <a:p>
            <a:endParaRPr lang="en-US" dirty="0"/>
          </a:p>
          <a:p>
            <a:r>
              <a:rPr lang="en-US" dirty="0" smtClean="0"/>
              <a:t>i – Try to broaden it, include female respondents.</a:t>
            </a:r>
          </a:p>
          <a:p>
            <a:endParaRPr lang="en-US" dirty="0"/>
          </a:p>
          <a:p>
            <a:r>
              <a:rPr lang="en-US" dirty="0" smtClean="0"/>
              <a:t>ii – Improve time management, better use of Gantt Chart.</a:t>
            </a:r>
          </a:p>
          <a:p>
            <a:endParaRPr lang="en-US" dirty="0"/>
          </a:p>
          <a:p>
            <a:r>
              <a:rPr lang="en-US" dirty="0" smtClean="0"/>
              <a:t>iii – Innovate and improvise. Skype chatting instead of face to face</a:t>
            </a:r>
          </a:p>
          <a:p>
            <a:r>
              <a:rPr lang="en-US" dirty="0"/>
              <a:t> </a:t>
            </a:r>
            <a:r>
              <a:rPr lang="en-US" dirty="0" smtClean="0"/>
              <a:t>      meeting, saves time.</a:t>
            </a:r>
          </a:p>
          <a:p>
            <a:endParaRPr lang="en-US" dirty="0"/>
          </a:p>
          <a:p>
            <a:r>
              <a:rPr lang="en-US" dirty="0" smtClean="0"/>
              <a:t>iv - </a:t>
            </a:r>
            <a:r>
              <a:rPr lang="en-US" dirty="0"/>
              <a:t>Use more close-ended </a:t>
            </a:r>
            <a:r>
              <a:rPr lang="en-US" dirty="0" smtClean="0"/>
              <a:t>questions.</a:t>
            </a:r>
          </a:p>
          <a:p>
            <a:endParaRPr lang="en-US" dirty="0"/>
          </a:p>
          <a:p>
            <a:r>
              <a:rPr lang="en-US" dirty="0" smtClean="0"/>
              <a:t>v – Choose title that has more resources (articles) so that more</a:t>
            </a:r>
          </a:p>
          <a:p>
            <a:r>
              <a:rPr lang="en-US" dirty="0"/>
              <a:t> </a:t>
            </a:r>
            <a:r>
              <a:rPr lang="en-US" dirty="0" smtClean="0"/>
              <a:t>      convenient. </a:t>
            </a:r>
            <a:endParaRPr lang="en-US" dirty="0"/>
          </a:p>
        </p:txBody>
      </p:sp>
    </p:spTree>
    <p:extLst>
      <p:ext uri="{BB962C8B-B14F-4D97-AF65-F5344CB8AC3E}">
        <p14:creationId xmlns:p14="http://schemas.microsoft.com/office/powerpoint/2010/main" val="12166624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91680" y="1772816"/>
            <a:ext cx="5255926" cy="2585323"/>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THANK YOU!</a:t>
            </a:r>
          </a:p>
          <a:p>
            <a:pPr algn="ctr"/>
            <a:endParaRPr lang="en-US"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pPr algn="ctr"/>
            <a:r>
              <a:rPr lang="en-U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Any questions?</a:t>
            </a:r>
            <a:endPar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extLst>
      <p:ext uri="{BB962C8B-B14F-4D97-AF65-F5344CB8AC3E}">
        <p14:creationId xmlns:p14="http://schemas.microsoft.com/office/powerpoint/2010/main" val="16949554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762000" y="3962400"/>
            <a:ext cx="2286000" cy="16002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smtClean="0"/>
              <a:t>Research Objectives</a:t>
            </a:r>
            <a:endParaRPr lang="en-US" sz="2400" dirty="0"/>
          </a:p>
        </p:txBody>
      </p:sp>
      <p:cxnSp>
        <p:nvCxnSpPr>
          <p:cNvPr id="3" name="Curved Connector 2"/>
          <p:cNvCxnSpPr/>
          <p:nvPr/>
        </p:nvCxnSpPr>
        <p:spPr>
          <a:xfrm rot="5400000" flipH="1" flipV="1">
            <a:off x="1828800" y="1981200"/>
            <a:ext cx="2057400" cy="1905000"/>
          </a:xfrm>
          <a:prstGeom prst="curved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 name="Curved Connector 3"/>
          <p:cNvCxnSpPr/>
          <p:nvPr/>
        </p:nvCxnSpPr>
        <p:spPr>
          <a:xfrm rot="5400000" flipH="1" flipV="1">
            <a:off x="2578683" y="4096939"/>
            <a:ext cx="1365856" cy="1096777"/>
          </a:xfrm>
          <a:prstGeom prst="curvedConnector4">
            <a:avLst>
              <a:gd name="adj1" fmla="val -16737"/>
              <a:gd name="adj2" fmla="val 65262"/>
            </a:avLst>
          </a:prstGeom>
          <a:ln>
            <a:tailEnd type="arrow"/>
          </a:ln>
        </p:spPr>
        <p:style>
          <a:lnRef idx="2">
            <a:schemeClr val="accent1"/>
          </a:lnRef>
          <a:fillRef idx="0">
            <a:schemeClr val="accent1"/>
          </a:fillRef>
          <a:effectRef idx="1">
            <a:schemeClr val="accent1"/>
          </a:effectRef>
          <a:fontRef idx="minor">
            <a:schemeClr val="tx1"/>
          </a:fontRef>
        </p:style>
      </p:cxnSp>
      <p:sp>
        <p:nvSpPr>
          <p:cNvPr id="5" name="Rectangle 4"/>
          <p:cNvSpPr/>
          <p:nvPr/>
        </p:nvSpPr>
        <p:spPr>
          <a:xfrm>
            <a:off x="3810000" y="1524000"/>
            <a:ext cx="4191000" cy="914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Factors leading students to start smoking</a:t>
            </a:r>
            <a:endParaRPr lang="en-US" dirty="0"/>
          </a:p>
        </p:txBody>
      </p:sp>
      <p:sp>
        <p:nvSpPr>
          <p:cNvPr id="6" name="Rectangle 5"/>
          <p:cNvSpPr/>
          <p:nvPr/>
        </p:nvSpPr>
        <p:spPr>
          <a:xfrm>
            <a:off x="3810000" y="3505200"/>
            <a:ext cx="4191000" cy="914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Tobacco related effects which can cause chronic diseases to smokers</a:t>
            </a:r>
            <a:endParaRPr lang="en-US" dirty="0"/>
          </a:p>
        </p:txBody>
      </p:sp>
    </p:spTree>
    <p:extLst>
      <p:ext uri="{BB962C8B-B14F-4D97-AF65-F5344CB8AC3E}">
        <p14:creationId xmlns:p14="http://schemas.microsoft.com/office/powerpoint/2010/main" val="2071604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checkerboard(across)">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1"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ppt_x"/>
                                          </p:val>
                                        </p:tav>
                                        <p:tav tm="100000">
                                          <p:val>
                                            <p:strVal val="#ppt_x"/>
                                          </p:val>
                                        </p:tav>
                                      </p:tavLst>
                                    </p:anim>
                                    <p:anim calcmode="lin" valueType="num">
                                      <p:cBhvr additive="base">
                                        <p:cTn id="2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s.jpg"/>
          <p:cNvPicPr>
            <a:picLocks noChangeAspect="1"/>
          </p:cNvPicPr>
          <p:nvPr/>
        </p:nvPicPr>
        <p:blipFill>
          <a:blip r:embed="rId2"/>
          <a:stretch>
            <a:fillRect/>
          </a:stretch>
        </p:blipFill>
        <p:spPr>
          <a:xfrm>
            <a:off x="1371600" y="2209800"/>
            <a:ext cx="2286000" cy="3762375"/>
          </a:xfrm>
          <a:prstGeom prst="rect">
            <a:avLst/>
          </a:prstGeom>
        </p:spPr>
      </p:pic>
      <p:sp>
        <p:nvSpPr>
          <p:cNvPr id="3" name="Cloud Callout 2"/>
          <p:cNvSpPr/>
          <p:nvPr/>
        </p:nvSpPr>
        <p:spPr>
          <a:xfrm>
            <a:off x="228600" y="304800"/>
            <a:ext cx="3657600" cy="1676400"/>
          </a:xfrm>
          <a:prstGeom prst="cloudCallout">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600" dirty="0" smtClean="0"/>
              <a:t>MOH(2004) – 10000 death cases due to smoking and expected to increase up to 20% each year</a:t>
            </a:r>
          </a:p>
          <a:p>
            <a:pPr algn="ctr"/>
            <a:endParaRPr lang="en-US" sz="1600" dirty="0"/>
          </a:p>
        </p:txBody>
      </p:sp>
      <p:sp>
        <p:nvSpPr>
          <p:cNvPr id="4" name="Cloud Callout 3"/>
          <p:cNvSpPr/>
          <p:nvPr/>
        </p:nvSpPr>
        <p:spPr>
          <a:xfrm>
            <a:off x="3657600" y="990600"/>
            <a:ext cx="3657600" cy="1676400"/>
          </a:xfrm>
          <a:prstGeom prst="cloudCallout">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600" dirty="0" err="1" smtClean="0"/>
              <a:t>Khor</a:t>
            </a:r>
            <a:r>
              <a:rPr lang="en-US" sz="1600" dirty="0" smtClean="0"/>
              <a:t>(2005) – smoking is estimated to have caused more than half a million coronary events in Malaysia</a:t>
            </a:r>
            <a:endParaRPr lang="en-US" sz="1600" dirty="0"/>
          </a:p>
        </p:txBody>
      </p:sp>
      <p:sp>
        <p:nvSpPr>
          <p:cNvPr id="5" name="Cloud Callout 4"/>
          <p:cNvSpPr/>
          <p:nvPr/>
        </p:nvSpPr>
        <p:spPr>
          <a:xfrm>
            <a:off x="4038600" y="3124200"/>
            <a:ext cx="4800600" cy="2590800"/>
          </a:xfrm>
          <a:prstGeom prst="cloudCallout">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1600" dirty="0" smtClean="0"/>
              <a:t>Article – Prevalence of Smoking and Associated Factors Among Malaysian University Students (</a:t>
            </a:r>
            <a:r>
              <a:rPr lang="en-US" sz="1600" dirty="0" err="1" smtClean="0"/>
              <a:t>Redhwan</a:t>
            </a:r>
            <a:r>
              <a:rPr lang="en-US" sz="1600" dirty="0" smtClean="0"/>
              <a:t> Ahmed Al-</a:t>
            </a:r>
            <a:r>
              <a:rPr lang="en-US" sz="1600" dirty="0" err="1" smtClean="0"/>
              <a:t>Nagga</a:t>
            </a:r>
            <a:r>
              <a:rPr lang="en-US" sz="1600" dirty="0" smtClean="0"/>
              <a:t>, Sami </a:t>
            </a:r>
            <a:r>
              <a:rPr lang="en-US" sz="1600" dirty="0" err="1" smtClean="0"/>
              <a:t>Abdo</a:t>
            </a:r>
            <a:r>
              <a:rPr lang="en-US" sz="1600" dirty="0" smtClean="0"/>
              <a:t> </a:t>
            </a:r>
            <a:r>
              <a:rPr lang="en-US" sz="1600" dirty="0" err="1" smtClean="0"/>
              <a:t>Radman</a:t>
            </a:r>
            <a:r>
              <a:rPr lang="en-US" sz="1600" dirty="0" smtClean="0"/>
              <a:t> Al-Dubai, </a:t>
            </a:r>
            <a:r>
              <a:rPr lang="en-US" sz="1600" dirty="0" err="1" smtClean="0"/>
              <a:t>Thekra</a:t>
            </a:r>
            <a:r>
              <a:rPr lang="en-US" sz="1600" dirty="0" smtClean="0"/>
              <a:t> </a:t>
            </a:r>
            <a:r>
              <a:rPr lang="en-US" sz="1600" dirty="0" err="1" smtClean="0"/>
              <a:t>Hamoud</a:t>
            </a:r>
            <a:r>
              <a:rPr lang="en-US" sz="1600" dirty="0" smtClean="0"/>
              <a:t> Al-</a:t>
            </a:r>
            <a:r>
              <a:rPr lang="en-US" sz="1600" dirty="0" err="1" smtClean="0"/>
              <a:t>Naggar</a:t>
            </a:r>
            <a:r>
              <a:rPr lang="en-US" sz="1600" dirty="0" smtClean="0"/>
              <a:t>, Robert Chen, </a:t>
            </a:r>
            <a:r>
              <a:rPr lang="en-US" sz="1600" dirty="0" err="1" smtClean="0"/>
              <a:t>Karim</a:t>
            </a:r>
            <a:r>
              <a:rPr lang="en-US" sz="1600" dirty="0" smtClean="0"/>
              <a:t> Al-</a:t>
            </a:r>
            <a:r>
              <a:rPr lang="en-US" sz="1600" dirty="0" err="1" smtClean="0"/>
              <a:t>Jashamy</a:t>
            </a:r>
            <a:r>
              <a:rPr lang="en-US" sz="1600" dirty="0" smtClean="0"/>
              <a:t>; 2011)</a:t>
            </a:r>
          </a:p>
          <a:p>
            <a:pPr algn="ctr"/>
            <a:endParaRPr lang="en-US" sz="1600" dirty="0"/>
          </a:p>
        </p:txBody>
      </p:sp>
    </p:spTree>
    <p:extLst>
      <p:ext uri="{BB962C8B-B14F-4D97-AF65-F5344CB8AC3E}">
        <p14:creationId xmlns:p14="http://schemas.microsoft.com/office/powerpoint/2010/main" val="1707221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85800" y="533401"/>
            <a:ext cx="7772400" cy="1447799"/>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000" b="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CHAPTER 3</a:t>
            </a:r>
            <a:endParaRPr lang="en-MY"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Subtitle 2"/>
          <p:cNvSpPr txBox="1">
            <a:spLocks/>
          </p:cNvSpPr>
          <p:nvPr/>
        </p:nvSpPr>
        <p:spPr>
          <a:xfrm>
            <a:off x="609600" y="2667000"/>
            <a:ext cx="7696200" cy="297180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endParaRPr lang="en-US" b="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algn="ctr"/>
            <a:r>
              <a:rPr lang="en-US" sz="4400" b="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cs typeface="Arial" pitchFamily="34" charset="0"/>
              </a:rPr>
              <a:t>METHODOLOGY</a:t>
            </a:r>
            <a:endParaRPr lang="en-MY" sz="4400" b="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cs typeface="Arial" pitchFamily="34" charset="0"/>
            </a:endParaRPr>
          </a:p>
          <a:p>
            <a:pPr algn="ctr"/>
            <a:endParaRPr lang="en-US" dirty="0" smtClean="0"/>
          </a:p>
        </p:txBody>
      </p:sp>
    </p:spTree>
    <p:extLst>
      <p:ext uri="{BB962C8B-B14F-4D97-AF65-F5344CB8AC3E}">
        <p14:creationId xmlns:p14="http://schemas.microsoft.com/office/powerpoint/2010/main" val="36958062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457200" y="533400"/>
            <a:ext cx="8229600" cy="5715000"/>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Wingdings" pitchFamily="2" charset="2"/>
              <a:buChar char="v"/>
            </a:pPr>
            <a:r>
              <a:rPr lang="en-US" sz="2800" smtClean="0"/>
              <a:t>the instruments or methods that will be used to conduct the study on factors leading student to smoking and bad effects from the habit.</a:t>
            </a:r>
          </a:p>
          <a:p>
            <a:pPr>
              <a:buFont typeface="Wingdings" pitchFamily="2" charset="2"/>
              <a:buChar char="v"/>
            </a:pPr>
            <a:r>
              <a:rPr lang="en-US" sz="2800" smtClean="0"/>
              <a:t>UMP students in Gambang campus,</a:t>
            </a:r>
          </a:p>
          <a:p>
            <a:pPr>
              <a:buFont typeface="Wingdings" pitchFamily="2" charset="2"/>
              <a:buChar char="v"/>
            </a:pPr>
            <a:r>
              <a:rPr lang="en-US" sz="2800" smtClean="0"/>
              <a:t>will be done randomly</a:t>
            </a:r>
          </a:p>
          <a:p>
            <a:pPr>
              <a:buFont typeface="Wingdings" pitchFamily="2" charset="2"/>
              <a:buChar char="v"/>
            </a:pPr>
            <a:r>
              <a:rPr lang="en-US" sz="2800" smtClean="0"/>
              <a:t>consists of three parts </a:t>
            </a:r>
          </a:p>
          <a:p>
            <a:r>
              <a:rPr lang="en-US" sz="2800" smtClean="0"/>
              <a:t>participants, </a:t>
            </a:r>
          </a:p>
          <a:p>
            <a:r>
              <a:rPr lang="en-US" sz="2800" smtClean="0"/>
              <a:t>data collection </a:t>
            </a:r>
          </a:p>
          <a:p>
            <a:r>
              <a:rPr lang="en-US" sz="2800" smtClean="0"/>
              <a:t>data analysis.</a:t>
            </a:r>
            <a:endParaRPr lang="en-MY" sz="2800" smtClean="0"/>
          </a:p>
          <a:p>
            <a:pPr>
              <a:buFont typeface="Arial"/>
              <a:buNone/>
            </a:pPr>
            <a:r>
              <a:rPr lang="en-US" sz="2800" smtClean="0"/>
              <a:t> </a:t>
            </a:r>
            <a:endParaRPr lang="en-MY" sz="2800" dirty="0"/>
          </a:p>
        </p:txBody>
      </p:sp>
    </p:spTree>
    <p:extLst>
      <p:ext uri="{BB962C8B-B14F-4D97-AF65-F5344CB8AC3E}">
        <p14:creationId xmlns:p14="http://schemas.microsoft.com/office/powerpoint/2010/main" val="32925690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143000"/>
          </a:xfrm>
          <a:prstGeom prst="rect">
            <a:avLst/>
          </a:prstGeom>
        </p:spPr>
        <p:txBody>
          <a:bodyPr>
            <a:normAutofit fontScale="90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pitchFamily="34" charset="0"/>
                <a:cs typeface="Arial" pitchFamily="34" charset="0"/>
              </a:rPr>
              <a:t>PARTICIPANTS</a:t>
            </a:r>
            <a:r>
              <a:rPr lang="en-MY" b="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
            <a:br>
              <a:rPr lang="en-MY" b="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endParaRPr lang="en-MY"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Content Placeholder 2"/>
          <p:cNvSpPr txBox="1">
            <a:spLocks/>
          </p:cNvSpPr>
          <p:nvPr/>
        </p:nvSpPr>
        <p:spPr>
          <a:xfrm>
            <a:off x="457200" y="1981200"/>
            <a:ext cx="8229600" cy="4144963"/>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Wingdings" pitchFamily="2" charset="2"/>
              <a:buChar char="q"/>
            </a:pPr>
            <a:r>
              <a:rPr lang="en-US" sz="2400" smtClean="0">
                <a:latin typeface="Arial" pitchFamily="34" charset="0"/>
                <a:cs typeface="Arial" pitchFamily="34" charset="0"/>
              </a:rPr>
              <a:t>Conducted among UMP students</a:t>
            </a:r>
          </a:p>
          <a:p>
            <a:pPr>
              <a:buFont typeface="Wingdings" pitchFamily="2" charset="2"/>
              <a:buChar char="q"/>
            </a:pPr>
            <a:r>
              <a:rPr lang="en-US" sz="2400" smtClean="0">
                <a:latin typeface="Arial" pitchFamily="34" charset="0"/>
                <a:cs typeface="Arial" pitchFamily="34" charset="0"/>
              </a:rPr>
              <a:t>60 randomly selected students from every faculty here in Gambang campus which is FKKSA, FKM, FKEE, FKASA, FSKKP, FIST and FKPPT regardless of student batch.</a:t>
            </a:r>
          </a:p>
          <a:p>
            <a:pPr>
              <a:buFont typeface="Wingdings" pitchFamily="2" charset="2"/>
              <a:buChar char="q"/>
            </a:pPr>
            <a:r>
              <a:rPr lang="en-US" sz="2400" smtClean="0">
                <a:latin typeface="Arial" pitchFamily="34" charset="0"/>
                <a:cs typeface="Arial" pitchFamily="34" charset="0"/>
              </a:rPr>
              <a:t>Observations at common areas ( HOSTEL,CAFE, AND FAKULTY)</a:t>
            </a:r>
          </a:p>
          <a:p>
            <a:pPr>
              <a:buFont typeface="Wingdings" pitchFamily="2" charset="2"/>
              <a:buChar char="q"/>
            </a:pPr>
            <a:endParaRPr lang="en-MY" sz="2400" dirty="0">
              <a:latin typeface="Arial" pitchFamily="34" charset="0"/>
              <a:cs typeface="Arial" pitchFamily="34" charset="0"/>
            </a:endParaRPr>
          </a:p>
        </p:txBody>
      </p:sp>
    </p:spTree>
    <p:extLst>
      <p:ext uri="{BB962C8B-B14F-4D97-AF65-F5344CB8AC3E}">
        <p14:creationId xmlns:p14="http://schemas.microsoft.com/office/powerpoint/2010/main" val="7925188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4"/>
          <p:cNvSpPr txBox="1">
            <a:spLocks/>
          </p:cNvSpPr>
          <p:nvPr/>
        </p:nvSpPr>
        <p:spPr>
          <a:xfrm>
            <a:off x="457200" y="274638"/>
            <a:ext cx="8229600" cy="1325562"/>
          </a:xfrm>
          <a:prstGeom prst="rect">
            <a:avLst/>
          </a:prstGeom>
        </p:spPr>
        <p:txBody>
          <a:bodyPr>
            <a:normAutofit fontScale="7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Arial" pitchFamily="34" charset="0"/>
                <a:cs typeface="Arial" pitchFamily="34" charset="0"/>
              </a:rPr>
              <a:t>DATA COLLECTION</a:t>
            </a:r>
            <a:br>
              <a:rPr lang="en-US" b="1"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Arial" pitchFamily="34" charset="0"/>
                <a:cs typeface="Arial" pitchFamily="34" charset="0"/>
              </a:rPr>
            </a:br>
            <a:r>
              <a:rPr lang="en-US" b="1"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Arial" pitchFamily="34" charset="0"/>
                <a:cs typeface="Arial" pitchFamily="34" charset="0"/>
              </a:rPr>
              <a:t> METHOD</a:t>
            </a:r>
            <a:r>
              <a:rPr lang="en-MY" b="1"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Arial" pitchFamily="34" charset="0"/>
                <a:cs typeface="Arial" pitchFamily="34" charset="0"/>
              </a:rPr>
              <a:t/>
            </a:r>
            <a:br>
              <a:rPr lang="en-MY" b="1"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latin typeface="Arial" pitchFamily="34" charset="0"/>
                <a:cs typeface="Arial" pitchFamily="34" charset="0"/>
              </a:rPr>
            </a:br>
            <a:endParaRPr lang="en-MY" dirty="0">
              <a:latin typeface="Arial" pitchFamily="34" charset="0"/>
              <a:cs typeface="Arial" pitchFamily="34" charset="0"/>
            </a:endParaRPr>
          </a:p>
        </p:txBody>
      </p:sp>
      <p:sp>
        <p:nvSpPr>
          <p:cNvPr id="3" name="Content Placeholder 2"/>
          <p:cNvSpPr txBox="1">
            <a:spLocks/>
          </p:cNvSpPr>
          <p:nvPr/>
        </p:nvSpPr>
        <p:spPr>
          <a:xfrm>
            <a:off x="457200" y="1600200"/>
            <a:ext cx="8229600" cy="4525963"/>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Wingdings" pitchFamily="2" charset="2"/>
              <a:buChar char="Ø"/>
            </a:pPr>
            <a:r>
              <a:rPr lang="en-US" smtClean="0"/>
              <a:t>to investigate the factors which lead or may lead students to smoke and also their knowledge on bad effects from it.</a:t>
            </a:r>
          </a:p>
          <a:p>
            <a:pPr>
              <a:buFont typeface="Wingdings" pitchFamily="2" charset="2"/>
              <a:buChar char="Ø"/>
            </a:pPr>
            <a:r>
              <a:rPr lang="en-US" smtClean="0"/>
              <a:t>used which are questionnaire and observation.</a:t>
            </a:r>
            <a:endParaRPr lang="en-MY" smtClean="0"/>
          </a:p>
          <a:p>
            <a:pPr>
              <a:buFont typeface="Arial"/>
              <a:buNone/>
            </a:pPr>
            <a:r>
              <a:rPr lang="en-US" smtClean="0"/>
              <a:t> </a:t>
            </a:r>
            <a:endParaRPr lang="en-MY" smtClean="0"/>
          </a:p>
          <a:p>
            <a:pPr>
              <a:buFont typeface="Wingdings" pitchFamily="2" charset="2"/>
              <a:buChar char="Ø"/>
            </a:pPr>
            <a:endParaRPr lang="en-MY" dirty="0"/>
          </a:p>
        </p:txBody>
      </p:sp>
    </p:spTree>
    <p:extLst>
      <p:ext uri="{BB962C8B-B14F-4D97-AF65-F5344CB8AC3E}">
        <p14:creationId xmlns:p14="http://schemas.microsoft.com/office/powerpoint/2010/main" val="27194622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1143000"/>
          </a:xfrm>
          <a:prstGeom prst="rect">
            <a:avLst/>
          </a:prstGeom>
        </p:spPr>
        <p:style>
          <a:lnRef idx="2">
            <a:schemeClr val="accent1"/>
          </a:lnRef>
          <a:fillRef idx="1">
            <a:schemeClr val="lt1"/>
          </a:fillRef>
          <a:effectRef idx="0">
            <a:schemeClr val="accent1"/>
          </a:effectRef>
          <a:fontRef idx="minor">
            <a:schemeClr val="dk1"/>
          </a:fontRef>
        </p:style>
        <p:txBody>
          <a:bodyPr/>
          <a:lstStyle>
            <a:lvl1pPr algn="ctr" defTabSz="4572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en-US" b="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1A: Survey Questionnaire</a:t>
            </a:r>
            <a:endParaRPr lang="en-MY" dirty="0"/>
          </a:p>
        </p:txBody>
      </p:sp>
      <p:sp>
        <p:nvSpPr>
          <p:cNvPr id="3" name="Content Placeholder 2"/>
          <p:cNvSpPr txBox="1">
            <a:spLocks/>
          </p:cNvSpPr>
          <p:nvPr/>
        </p:nvSpPr>
        <p:spPr>
          <a:xfrm>
            <a:off x="457200" y="1447800"/>
            <a:ext cx="8229600" cy="4678363"/>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Tx/>
              <a:buChar char="-"/>
            </a:pPr>
            <a:r>
              <a:rPr lang="en-US" sz="2800" smtClean="0"/>
              <a:t>A set of questions will be distributed randomly among students in UMP</a:t>
            </a:r>
          </a:p>
          <a:p>
            <a:pPr>
              <a:buFontTx/>
              <a:buChar char="-"/>
            </a:pPr>
            <a:r>
              <a:rPr lang="en-US" sz="2800" smtClean="0"/>
              <a:t>The survey questionnaire consists of 25 questions</a:t>
            </a:r>
          </a:p>
          <a:p>
            <a:pPr>
              <a:buFontTx/>
              <a:buChar char="-"/>
            </a:pPr>
            <a:r>
              <a:rPr lang="en-US" sz="2800" smtClean="0"/>
              <a:t>The questionnaires is divided into three parts, which is demographic, open-ended and close-ended questions</a:t>
            </a:r>
            <a:endParaRPr lang="en-MY" sz="2800" b="1" dirty="0"/>
          </a:p>
        </p:txBody>
      </p:sp>
    </p:spTree>
    <p:extLst>
      <p:ext uri="{BB962C8B-B14F-4D97-AF65-F5344CB8AC3E}">
        <p14:creationId xmlns:p14="http://schemas.microsoft.com/office/powerpoint/2010/main" val="67640890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334</TotalTime>
  <Words>1013</Words>
  <Application>Microsoft Office PowerPoint</Application>
  <PresentationFormat>On-screen Show (4:3)</PresentationFormat>
  <Paragraphs>133</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UNIT PENERBITAN &amp; GRAFIK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AZMAN MD DIAH -</dc:creator>
  <cp:lastModifiedBy>nabil</cp:lastModifiedBy>
  <cp:revision>43</cp:revision>
  <dcterms:created xsi:type="dcterms:W3CDTF">2011-09-12T04:26:32Z</dcterms:created>
  <dcterms:modified xsi:type="dcterms:W3CDTF">2012-05-22T05:06:45Z</dcterms:modified>
</cp:coreProperties>
</file>